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8D-453E-AC40-01302E0E80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8D-453E-AC40-01302E0E80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8D-453E-AC40-01302E0E80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8D-453E-AC40-01302E0E80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8D-453E-AC40-01302E0E80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8D-453E-AC40-01302E0E80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58D-453E-AC40-01302E0E80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58D-453E-AC40-01302E0E80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58D-453E-AC40-01302E0E80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58D-453E-AC40-01302E0E80C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58D-453E-AC40-01302E0E80C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58D-453E-AC40-01302E0E80C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58D-453E-AC40-01302E0E80C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AD0-4D76-8A7D-DA394432C3C1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Sheet1!$A$2:$A$15</c:f>
              <c:strCache>
                <c:ptCount val="14"/>
                <c:pt idx="0">
                  <c:v>Нераспоређени вишак прихода из ранијих година</c:v>
                </c:pt>
                <c:pt idx="1">
                  <c:v>Примања од продаје земљишта</c:v>
                </c:pt>
                <c:pt idx="2">
                  <c:v>Порез на доходак,добит и капиталне издатке</c:v>
                </c:pt>
                <c:pt idx="3">
                  <c:v>Приходи од продаје непокретности</c:v>
                </c:pt>
                <c:pt idx="4">
                  <c:v>Мешовити приходи</c:v>
                </c:pt>
                <c:pt idx="5">
                  <c:v>Добровољни трансфери</c:v>
                </c:pt>
                <c:pt idx="6">
                  <c:v>Новчане казне</c:v>
                </c:pt>
                <c:pt idx="7">
                  <c:v>Приходи од продаје добара и услуга</c:v>
                </c:pt>
                <c:pt idx="8">
                  <c:v>Приходи од имовине</c:v>
                </c:pt>
                <c:pt idx="9">
                  <c:v>Порез на добра и услуге</c:v>
                </c:pt>
                <c:pt idx="10">
                  <c:v>Трансфери </c:v>
                </c:pt>
                <c:pt idx="11">
                  <c:v>Други порези</c:v>
                </c:pt>
                <c:pt idx="12">
                  <c:v>Порез на имовину</c:v>
                </c:pt>
                <c:pt idx="13">
                  <c:v>Приходи од задуживања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3.4</c:v>
                </c:pt>
                <c:pt idx="1">
                  <c:v>0.75</c:v>
                </c:pt>
                <c:pt idx="2">
                  <c:v>52.69</c:v>
                </c:pt>
                <c:pt idx="3">
                  <c:v>0.23</c:v>
                </c:pt>
                <c:pt idx="4">
                  <c:v>0.22</c:v>
                </c:pt>
                <c:pt idx="5">
                  <c:v>0.02</c:v>
                </c:pt>
                <c:pt idx="6">
                  <c:v>0.11</c:v>
                </c:pt>
                <c:pt idx="7">
                  <c:v>5.89</c:v>
                </c:pt>
                <c:pt idx="8">
                  <c:v>2.57</c:v>
                </c:pt>
                <c:pt idx="9">
                  <c:v>2.62</c:v>
                </c:pt>
                <c:pt idx="10">
                  <c:v>8.36</c:v>
                </c:pt>
                <c:pt idx="11">
                  <c:v>1.47</c:v>
                </c:pt>
                <c:pt idx="12">
                  <c:v>14.1</c:v>
                </c:pt>
                <c:pt idx="13">
                  <c:v>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0-446D-B027-108102C02DB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E3-444D-861B-776146AE8C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E3-444D-861B-776146AE8C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E3-444D-861B-776146AE8C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E3-444D-861B-776146AE8C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E3-444D-861B-776146AE8CD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9E3-444D-861B-776146AE8CD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9E3-444D-861B-776146AE8CD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9E3-444D-861B-776146AE8CD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9E3-444D-861B-776146AE8CD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9E3-444D-861B-776146AE8CDF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Sheet1!$A$2:$A$11</c:f>
              <c:strCache>
                <c:ptCount val="10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Средства резерве</c:v>
                </c:pt>
                <c:pt idx="3">
                  <c:v>Издаци за нефинансијску имовину</c:v>
                </c:pt>
                <c:pt idx="4">
                  <c:v>Отплата камата</c:v>
                </c:pt>
                <c:pt idx="5">
                  <c:v>Субвенције</c:v>
                </c:pt>
                <c:pt idx="6">
                  <c:v>Остали расходи</c:v>
                </c:pt>
                <c:pt idx="7">
                  <c:v>Отплата главнице</c:v>
                </c:pt>
                <c:pt idx="8">
                  <c:v>Социјална заштита</c:v>
                </c:pt>
                <c:pt idx="9">
                  <c:v>Трансфери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23.22</c:v>
                </c:pt>
                <c:pt idx="1">
                  <c:v>32.76</c:v>
                </c:pt>
                <c:pt idx="2">
                  <c:v>1.58</c:v>
                </c:pt>
                <c:pt idx="3">
                  <c:v>19</c:v>
                </c:pt>
                <c:pt idx="4">
                  <c:v>0.45</c:v>
                </c:pt>
                <c:pt idx="5">
                  <c:v>2.68</c:v>
                </c:pt>
                <c:pt idx="6">
                  <c:v>5.55</c:v>
                </c:pt>
                <c:pt idx="7">
                  <c:v>1.96</c:v>
                </c:pt>
                <c:pt idx="8">
                  <c:v>4.96</c:v>
                </c:pt>
                <c:pt idx="9">
                  <c:v>7.84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E-42E1-A3A5-776403CCC26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B1-49D4-90DF-41F16F53CAC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B1-49D4-90DF-41F16F53CAC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B1-49D4-90DF-41F16F53CAC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B1-49D4-90DF-41F16F53CAC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AB1-49D4-90DF-41F16F53CAC8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AB1-49D4-90DF-41F16F53CAC8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AB1-49D4-90DF-41F16F53CAC8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AB1-49D4-90DF-41F16F53CAC8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AB1-49D4-90DF-41F16F53CAC8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7AB1-49D4-90DF-41F16F53CAC8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7AB1-49D4-90DF-41F16F53CAC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7AB1-49D4-90DF-41F16F53CAC8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7AB1-49D4-90DF-41F16F53CAC8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7AB1-49D4-90DF-41F16F53CAC8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7AB1-49D4-90DF-41F16F53CAC8}"/>
              </c:ext>
            </c:extLst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7AB1-49D4-90DF-41F16F53CAC8}"/>
              </c:ext>
            </c:extLst>
          </c:dPt>
          <c:dPt>
            <c:idx val="16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7AB1-49D4-90DF-41F16F53CA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Sheet1!$A$2:$A$18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Комуналне делатности</c:v>
                </c:pt>
                <c:pt idx="2">
                  <c:v>Локални економски развој</c:v>
                </c:pt>
                <c:pt idx="3">
                  <c:v>Развој туризма</c:v>
                </c:pt>
                <c:pt idx="4">
                  <c:v>Пољопривреда и рурални развој 1</c:v>
                </c:pt>
                <c:pt idx="5">
                  <c:v>Заштита животне средине</c:v>
                </c:pt>
                <c:pt idx="6">
                  <c:v>Организација саобраћаја и саобраћајне инфраструктуре</c:v>
                </c:pt>
                <c:pt idx="7">
                  <c:v>Предшколско образовање и васпитање</c:v>
                </c:pt>
                <c:pt idx="8">
                  <c:v>Основно образовање  васпитање</c:v>
                </c:pt>
                <c:pt idx="9">
                  <c:v>Социјална и дечја заштита</c:v>
                </c:pt>
                <c:pt idx="10">
                  <c:v>Средње образовање и васпитање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 </c:v>
                </c:pt>
                <c:pt idx="16">
                  <c:v>Енергетска ефикасност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0.12280000000000001</c:v>
                </c:pt>
                <c:pt idx="1">
                  <c:v>0.1084</c:v>
                </c:pt>
                <c:pt idx="2" formatCode="0%">
                  <c:v>0</c:v>
                </c:pt>
                <c:pt idx="3">
                  <c:v>1.21E-2</c:v>
                </c:pt>
                <c:pt idx="4">
                  <c:v>1.0800000000000001E-2</c:v>
                </c:pt>
                <c:pt idx="5">
                  <c:v>4.3E-3</c:v>
                </c:pt>
                <c:pt idx="6">
                  <c:v>0.14449999999999999</c:v>
                </c:pt>
                <c:pt idx="7">
                  <c:v>0.13109999999999999</c:v>
                </c:pt>
                <c:pt idx="8">
                  <c:v>4.7800000000000002E-2</c:v>
                </c:pt>
                <c:pt idx="9">
                  <c:v>1.72E-2</c:v>
                </c:pt>
                <c:pt idx="10">
                  <c:v>5.5399999999999998E-2</c:v>
                </c:pt>
                <c:pt idx="11">
                  <c:v>6.0000000000000001E-3</c:v>
                </c:pt>
                <c:pt idx="12">
                  <c:v>7.4700000000000003E-2</c:v>
                </c:pt>
                <c:pt idx="13">
                  <c:v>7.0400000000000004E-2</c:v>
                </c:pt>
                <c:pt idx="14">
                  <c:v>0.1648</c:v>
                </c:pt>
                <c:pt idx="15">
                  <c:v>2.6700000000000002E-2</c:v>
                </c:pt>
                <c:pt idx="16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23-41D4-84F5-C21C90DBC4F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9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537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60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531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2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4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0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9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4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2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9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F76E-370A-4CD1-ACC0-2E677857DB96}" type="datetimeFigureOut">
              <a:rPr lang="en-US" smtClean="0"/>
              <a:t>04.11.2024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163656-B6AA-433B-8912-95B24A72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8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E99B-313F-9193-460D-53648BD21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0036"/>
            <a:ext cx="9144000" cy="1773382"/>
          </a:xfrm>
        </p:spPr>
        <p:txBody>
          <a:bodyPr>
            <a:normAutofit fontScale="90000"/>
          </a:bodyPr>
          <a:lstStyle/>
          <a:p>
            <a:br>
              <a:rPr lang="sr-Cyrl-RS" sz="4000" dirty="0"/>
            </a:br>
            <a:br>
              <a:rPr lang="sr-Cyrl-RS" sz="4000" dirty="0"/>
            </a:br>
            <a:br>
              <a:rPr lang="sr-Cyrl-RS" sz="4000" dirty="0"/>
            </a:br>
            <a:br>
              <a:rPr lang="sr-Cyrl-RS" sz="4000" dirty="0"/>
            </a:br>
            <a:br>
              <a:rPr lang="sr-Cyrl-RS" sz="4000" dirty="0"/>
            </a:br>
            <a:br>
              <a:rPr lang="sr-Cyrl-RS" sz="4000" dirty="0"/>
            </a:br>
            <a:r>
              <a:rPr lang="sr-Cyrl-RS" sz="4000" dirty="0"/>
              <a:t>						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2BD04-202F-E809-938E-A2D268B60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909" y="1777685"/>
            <a:ext cx="9421091" cy="4726156"/>
          </a:xfrm>
        </p:spPr>
        <p:txBody>
          <a:bodyPr>
            <a:normAutofit/>
          </a:bodyPr>
          <a:lstStyle/>
          <a:p>
            <a:pPr algn="ctr"/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П У Б Л И К А  С Р Б И Ј А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 Ш Т И Н А  А Р А Н Ђ Е Л О В А Ц</a:t>
            </a:r>
          </a:p>
          <a:p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RS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ВОДИЧ КРОЗ НАЦРТ ОДЛУКЕ О БУЏЕТУ</a:t>
            </a:r>
          </a:p>
          <a:p>
            <a:pPr algn="ctr"/>
            <a:r>
              <a:rPr lang="sr-Cyrl-RS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ОПШТИНЕ АРАНЂЕЛОВАЦ </a:t>
            </a:r>
          </a:p>
          <a:p>
            <a:pPr algn="ctr"/>
            <a:r>
              <a:rPr lang="sr-Cyrl-RS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Cyrl-RS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.ГОДИНУ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C7C8CB-5C5A-B303-9957-48320E0BA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59" y="354159"/>
            <a:ext cx="1294114" cy="142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62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15B28-0B40-44CD-AA9E-65C1DC43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16164"/>
            <a:ext cx="10676464" cy="1343696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	  Структура планираних расхода и </a:t>
            </a:r>
            <a:br>
              <a:rPr lang="sr-Cyrl-RS" dirty="0"/>
            </a:br>
            <a:r>
              <a:rPr lang="sr-Cyrl-RS" dirty="0"/>
              <a:t>         издатака за 2024.годину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BA0536-C819-4ACE-803B-719DE0E84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563432"/>
              </p:ext>
            </p:extLst>
          </p:nvPr>
        </p:nvGraphicFramePr>
        <p:xfrm>
          <a:off x="677335" y="1344706"/>
          <a:ext cx="10515600" cy="55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A43646DA-C123-4373-A8A9-89F7EEC08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48323"/>
            <a:ext cx="1192306" cy="13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9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C145-37FE-4F58-8EDA-7CBD6CA80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7548" cy="1320800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	         На шта се троше јавна средства?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DBCA-EEB6-4AB4-A3E8-1853BBD79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25388"/>
            <a:ext cx="11021607" cy="5190565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dirty="0"/>
              <a:t>	Буџет мора бити у равнотежи, што значи да расходи морају одговарати приходима. Укупни планирани расходи и издаци за 202</a:t>
            </a:r>
            <a:r>
              <a:rPr lang="sr-Latn-RS" dirty="0"/>
              <a:t>4</a:t>
            </a:r>
            <a:r>
              <a:rPr lang="sr-Cyrl-RS" dirty="0"/>
              <a:t>. годину у Нацрту одлуке о буџету  износе: 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pPr marL="137160" indent="0" algn="just">
              <a:buNone/>
            </a:pPr>
            <a:endParaRPr lang="ru-RU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b="1" dirty="0"/>
              <a:t>РАСХОДИ </a:t>
            </a:r>
            <a:r>
              <a:rPr lang="sr-Cyrl-RS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b="1" dirty="0"/>
              <a:t>ИЗДАЦИ</a:t>
            </a:r>
            <a:r>
              <a:rPr lang="sr-Cyrl-RS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dirty="0"/>
              <a:t>e</a:t>
            </a:r>
            <a:r>
              <a:rPr lang="sr-Cyrl-RS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b="1" dirty="0"/>
              <a:t>РАСХОДИ И ИЗДАЦИ </a:t>
            </a:r>
            <a:r>
              <a:rPr lang="sr-Cyrl-RS" dirty="0"/>
              <a:t>морају се исказивати на законом прописан начин, односно морају се исказивати: по </a:t>
            </a:r>
            <a:r>
              <a:rPr lang="sr-Cyrl-RS" i="1" dirty="0"/>
              <a:t>програмима</a:t>
            </a:r>
            <a:r>
              <a:rPr lang="sr-Cyrl-RS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i="1" dirty="0"/>
              <a:t>основној намени </a:t>
            </a:r>
            <a:r>
              <a:rPr lang="sr-Cyrl-RS" dirty="0"/>
              <a:t>која показује за коју врсту трошка се средства издвајају; по </a:t>
            </a:r>
            <a:r>
              <a:rPr lang="sr-Cyrl-RS" i="1" dirty="0"/>
              <a:t>функцији</a:t>
            </a:r>
            <a:r>
              <a:rPr lang="sr-Cyrl-RS" dirty="0"/>
              <a:t> која показује функционалну намену за одређену област и по </a:t>
            </a:r>
            <a:r>
              <a:rPr lang="sr-Cyrl-RS" i="1" dirty="0"/>
              <a:t>корисницима буџета </a:t>
            </a:r>
            <a:r>
              <a:rPr lang="sr-Cyrl-RS" dirty="0"/>
              <a:t>што показује организацију рада града/општине.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5B396CF-60E9-4B04-8466-D220FC1E1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5" y="365125"/>
            <a:ext cx="967492" cy="106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360C69-9AA6-4146-8910-EF11102F4EA5}"/>
              </a:ext>
            </a:extLst>
          </p:cNvPr>
          <p:cNvSpPr/>
          <p:nvPr/>
        </p:nvSpPr>
        <p:spPr>
          <a:xfrm>
            <a:off x="3901789" y="227813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2,</a:t>
            </a:r>
            <a:r>
              <a:rPr lang="sr-Latn-RS" b="1" dirty="0"/>
              <a:t>5 </a:t>
            </a:r>
            <a:r>
              <a:rPr lang="sr-Cyrl-RS" b="1" dirty="0"/>
              <a:t>милијарди динара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36495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938E-85EE-4EF4-AC6D-2FFDA4E88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927478" cy="88302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Шта су расходи и издаци буџета?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12E5DA9-BE97-4404-BB92-E99A40048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1465211"/>
            <a:ext cx="10215952" cy="5256042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6A83421-20EB-4BC8-8BCC-3E9759BAF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71" y="136747"/>
            <a:ext cx="900953" cy="99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330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C5E7-EC39-491D-B5E8-1C854760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7165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	     Планирани расходи буџета по програмима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AA248B-E550-4E24-8F25-BD036074C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044173"/>
              </p:ext>
            </p:extLst>
          </p:nvPr>
        </p:nvGraphicFramePr>
        <p:xfrm>
          <a:off x="147919" y="898264"/>
          <a:ext cx="11873752" cy="583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274">
                  <a:extLst>
                    <a:ext uri="{9D8B030D-6E8A-4147-A177-3AD203B41FA5}">
                      <a16:colId xmlns:a16="http://schemas.microsoft.com/office/drawing/2014/main" val="1844262375"/>
                    </a:ext>
                  </a:extLst>
                </a:gridCol>
                <a:gridCol w="4446572">
                  <a:extLst>
                    <a:ext uri="{9D8B030D-6E8A-4147-A177-3AD203B41FA5}">
                      <a16:colId xmlns:a16="http://schemas.microsoft.com/office/drawing/2014/main" val="1721334627"/>
                    </a:ext>
                  </a:extLst>
                </a:gridCol>
                <a:gridCol w="2693906">
                  <a:extLst>
                    <a:ext uri="{9D8B030D-6E8A-4147-A177-3AD203B41FA5}">
                      <a16:colId xmlns:a16="http://schemas.microsoft.com/office/drawing/2014/main" val="3855606286"/>
                    </a:ext>
                  </a:extLst>
                </a:gridCol>
              </a:tblGrid>
              <a:tr h="454534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</a:t>
                      </a:r>
                      <a:r>
                        <a:rPr lang="en-US" sz="1200" dirty="0"/>
                        <a:t>2</a:t>
                      </a:r>
                      <a:r>
                        <a:rPr lang="sr-Cyrl-RS" sz="1200" dirty="0"/>
                        <a:t>4.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993282"/>
                  </a:ext>
                </a:extLst>
              </a:tr>
              <a:tr h="287806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325.329.680,00</a:t>
                      </a:r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12.28</a:t>
                      </a:r>
                      <a:r>
                        <a:rPr lang="sr-Latn-RS" sz="1000" dirty="0"/>
                        <a:t>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885775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10.84</a:t>
                      </a:r>
                      <a:r>
                        <a:rPr lang="sr-Latn-RS" sz="1000" dirty="0"/>
                        <a:t>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69708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52646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/>
                        <a:t>1,</a:t>
                      </a:r>
                      <a:r>
                        <a:rPr lang="en-US" sz="10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94646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  <a:r>
                        <a:rPr lang="sr-Latn-RS" sz="1000" dirty="0"/>
                        <a:t>,08</a:t>
                      </a:r>
                      <a:r>
                        <a:rPr lang="en-US" sz="10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95896"/>
                  </a:ext>
                </a:extLst>
              </a:tr>
              <a:tr h="385433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/>
                        <a:t>0,4</a:t>
                      </a:r>
                      <a:r>
                        <a:rPr lang="en-US" sz="10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80744"/>
                  </a:ext>
                </a:extLst>
              </a:tr>
              <a:tr h="29527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инфраструктура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383.300.000,00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14.45%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880644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347.520.000,00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/>
                        <a:t>13,</a:t>
                      </a:r>
                      <a:r>
                        <a:rPr lang="en-US" sz="10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81647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126.629.000,00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60842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45.672.000,00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1.72%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67463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05622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3705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198.041.000,00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7.47%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39559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7.04%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309420"/>
                  </a:ext>
                </a:extLst>
              </a:tr>
              <a:tr h="27272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437.022.000,00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46258"/>
                  </a:ext>
                </a:extLst>
              </a:tr>
              <a:tr h="38674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2.67%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019346"/>
                  </a:ext>
                </a:extLst>
              </a:tr>
              <a:tr h="454534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8.000.000,00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/>
                        <a:t>0,</a:t>
                      </a:r>
                      <a:r>
                        <a:rPr lang="en-US" sz="10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191886"/>
                  </a:ext>
                </a:extLst>
              </a:tr>
              <a:tr h="164721">
                <a:tc>
                  <a:txBody>
                    <a:bodyPr/>
                    <a:lstStyle/>
                    <a:p>
                      <a:r>
                        <a:rPr lang="sr-Cyrl-RS" sz="1200" dirty="0"/>
                        <a:t>Укупни расходи по програмима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2.650.073.680,00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/>
                        <a:t>100%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57494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6F788F09-221B-4A0B-84CE-7AC850ED7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0" y="51099"/>
            <a:ext cx="833717" cy="91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823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8C8A-0909-447A-A270-A8F022EE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5126"/>
            <a:ext cx="10981265" cy="116784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  Структура планираних расхода по                                    буџетским програмима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5564B9-838D-471E-BEB5-1C089FB71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435199"/>
              </p:ext>
            </p:extLst>
          </p:nvPr>
        </p:nvGraphicFramePr>
        <p:xfrm>
          <a:off x="360218" y="1532969"/>
          <a:ext cx="11298381" cy="532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417096B9-E59C-49A5-9A41-10C08A143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93" y="365126"/>
            <a:ext cx="1061672" cy="11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99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56FDC-278F-4518-BF75-5C800FE4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29"/>
            <a:ext cx="10515600" cy="1028089"/>
          </a:xfrm>
        </p:spPr>
        <p:txBody>
          <a:bodyPr>
            <a:noAutofit/>
          </a:bodyPr>
          <a:lstStyle/>
          <a:p>
            <a:pPr algn="ctr"/>
            <a:r>
              <a:rPr lang="sr-Cyrl-RS" sz="2800" dirty="0"/>
              <a:t>       </a:t>
            </a:r>
            <a:r>
              <a:rPr lang="sr-Cyrl-RS" sz="2800" b="1" dirty="0">
                <a:solidFill>
                  <a:prstClr val="black"/>
                </a:solidFill>
                <a:latin typeface="Calibri"/>
              </a:rPr>
              <a:t>Планирани расходи буџета расподељени по директним и индиректним буџетским корисницима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29C1D5-7325-42FC-9A03-457E41861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61262"/>
              </p:ext>
            </p:extLst>
          </p:nvPr>
        </p:nvGraphicFramePr>
        <p:xfrm>
          <a:off x="242047" y="1122221"/>
          <a:ext cx="11645153" cy="564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38">
                  <a:extLst>
                    <a:ext uri="{9D8B030D-6E8A-4147-A177-3AD203B41FA5}">
                      <a16:colId xmlns:a16="http://schemas.microsoft.com/office/drawing/2014/main" val="2742615106"/>
                    </a:ext>
                  </a:extLst>
                </a:gridCol>
                <a:gridCol w="2932538">
                  <a:extLst>
                    <a:ext uri="{9D8B030D-6E8A-4147-A177-3AD203B41FA5}">
                      <a16:colId xmlns:a16="http://schemas.microsoft.com/office/drawing/2014/main" val="316731450"/>
                    </a:ext>
                  </a:extLst>
                </a:gridCol>
                <a:gridCol w="2926939">
                  <a:extLst>
                    <a:ext uri="{9D8B030D-6E8A-4147-A177-3AD203B41FA5}">
                      <a16:colId xmlns:a16="http://schemas.microsoft.com/office/drawing/2014/main" val="1050241819"/>
                    </a:ext>
                  </a:extLst>
                </a:gridCol>
                <a:gridCol w="2938138">
                  <a:extLst>
                    <a:ext uri="{9D8B030D-6E8A-4147-A177-3AD203B41FA5}">
                      <a16:colId xmlns:a16="http://schemas.microsoft.com/office/drawing/2014/main" val="1218427871"/>
                    </a:ext>
                  </a:extLst>
                </a:gridCol>
              </a:tblGrid>
              <a:tr h="752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Р.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бр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Назив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dirty="0">
                          <a:effectLst/>
                          <a:latin typeface="+mn-lt"/>
                        </a:rPr>
                        <a:t>буџетског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корисника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>
                          <a:latin typeface="+mn-lt"/>
                        </a:rPr>
                        <a:t>Средства из Нацрта Одлуке о буџету за 20</a:t>
                      </a:r>
                      <a:r>
                        <a:rPr lang="sr-Latn-RS" sz="1600" dirty="0">
                          <a:latin typeface="+mn-lt"/>
                        </a:rPr>
                        <a:t>2</a:t>
                      </a:r>
                      <a:r>
                        <a:rPr lang="en-US" sz="1600" dirty="0">
                          <a:latin typeface="+mn-lt"/>
                        </a:rPr>
                        <a:t>5</a:t>
                      </a:r>
                      <a:r>
                        <a:rPr lang="sr-Cyrl-RS" sz="1600" dirty="0">
                          <a:latin typeface="+mn-lt"/>
                        </a:rPr>
                        <a:t>. годину  (износ у динарима)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>
                          <a:latin typeface="+mn-lt"/>
                        </a:rPr>
                        <a:t>%  буџета по кориснику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675035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Скупштина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dirty="0">
                          <a:effectLst/>
                          <a:latin typeface="+mn-lt"/>
                        </a:rPr>
                        <a:t>општине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40.900.000,00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1,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54</a:t>
                      </a:r>
                      <a:endParaRPr lang="sr-Cyrl-R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5539447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2.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18.570.000,00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0,</a:t>
                      </a: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30933766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3.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Општинско веће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11.200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0,</a:t>
                      </a: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53950348"/>
                  </a:ext>
                </a:extLst>
              </a:tr>
              <a:tr h="501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4.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</a:rPr>
                        <a:t>Општинског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јавно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правобранилаштво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5.</a:t>
                      </a: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480.000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0,21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2193444"/>
                  </a:ext>
                </a:extLst>
              </a:tr>
              <a:tr h="495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</a:rPr>
                        <a:t>Општинска управа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1.824.713.000,00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72,73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0258406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6.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Месне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заједнице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8.812.000,00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0.33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0315786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</a:rPr>
                        <a:t>7.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П</a:t>
                      </a:r>
                      <a:r>
                        <a:rPr lang="sr-Cyrl-RS" sz="1600" dirty="0">
                          <a:effectLst/>
                          <a:latin typeface="+mn-lt"/>
                        </a:rPr>
                        <a:t>У Дуга 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322.520.000,00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12,1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0796822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</a:rPr>
                        <a:t>8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СРЦ Шумадија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99.800.000,00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3,77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65838591"/>
                  </a:ext>
                </a:extLst>
              </a:tr>
              <a:tr h="501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</a:rPr>
                        <a:t>9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</a:rPr>
                        <a:t>Туристичка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организација</a:t>
                      </a:r>
                      <a:r>
                        <a:rPr lang="sr-Latn-R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>
                          <a:effectLst/>
                          <a:latin typeface="+mn-lt"/>
                        </a:rPr>
                        <a:t>Аранђеловац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32.190.000,00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1,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8029667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</a:t>
                      </a:r>
                      <a:r>
                        <a:rPr lang="sr-Cyrl-RS" sz="1600" dirty="0">
                          <a:effectLst/>
                          <a:latin typeface="+mn-lt"/>
                        </a:rPr>
                        <a:t>0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Установе културе 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</a:rPr>
                        <a:t>166.041.000,00 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</a:rPr>
                        <a:t>6.27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9953139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72922918"/>
                  </a:ext>
                </a:extLst>
              </a:tr>
              <a:tr h="376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У К У П Н О:</a:t>
                      </a:r>
                      <a:endParaRPr lang="en-US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2.650.073.680,00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6836967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8FB7E60D-0E48-4EFF-8267-61B44F2E3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4126"/>
            <a:ext cx="829406" cy="91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80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84436-D5E5-4784-8510-F52100A4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10676465" cy="806825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       Најважнији капитални пројекти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FDAE2FD-868A-4A74-835A-3845E9976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31" y="1"/>
            <a:ext cx="733476" cy="80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D6AE22A-4924-F569-6BD9-385F4B0EB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576369"/>
              </p:ext>
            </p:extLst>
          </p:nvPr>
        </p:nvGraphicFramePr>
        <p:xfrm>
          <a:off x="677334" y="806825"/>
          <a:ext cx="10837333" cy="5810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7510">
                  <a:extLst>
                    <a:ext uri="{9D8B030D-6E8A-4147-A177-3AD203B41FA5}">
                      <a16:colId xmlns:a16="http://schemas.microsoft.com/office/drawing/2014/main" val="553172137"/>
                    </a:ext>
                  </a:extLst>
                </a:gridCol>
                <a:gridCol w="714548">
                  <a:extLst>
                    <a:ext uri="{9D8B030D-6E8A-4147-A177-3AD203B41FA5}">
                      <a16:colId xmlns:a16="http://schemas.microsoft.com/office/drawing/2014/main" val="4123058484"/>
                    </a:ext>
                  </a:extLst>
                </a:gridCol>
                <a:gridCol w="569408">
                  <a:extLst>
                    <a:ext uri="{9D8B030D-6E8A-4147-A177-3AD203B41FA5}">
                      <a16:colId xmlns:a16="http://schemas.microsoft.com/office/drawing/2014/main" val="1639987491"/>
                    </a:ext>
                  </a:extLst>
                </a:gridCol>
                <a:gridCol w="4052836">
                  <a:extLst>
                    <a:ext uri="{9D8B030D-6E8A-4147-A177-3AD203B41FA5}">
                      <a16:colId xmlns:a16="http://schemas.microsoft.com/office/drawing/2014/main" val="4240975530"/>
                    </a:ext>
                  </a:extLst>
                </a:gridCol>
                <a:gridCol w="1283955">
                  <a:extLst>
                    <a:ext uri="{9D8B030D-6E8A-4147-A177-3AD203B41FA5}">
                      <a16:colId xmlns:a16="http://schemas.microsoft.com/office/drawing/2014/main" val="3292657507"/>
                    </a:ext>
                  </a:extLst>
                </a:gridCol>
                <a:gridCol w="1283955">
                  <a:extLst>
                    <a:ext uri="{9D8B030D-6E8A-4147-A177-3AD203B41FA5}">
                      <a16:colId xmlns:a16="http://schemas.microsoft.com/office/drawing/2014/main" val="3685719548"/>
                    </a:ext>
                  </a:extLst>
                </a:gridCol>
                <a:gridCol w="1295121">
                  <a:extLst>
                    <a:ext uri="{9D8B030D-6E8A-4147-A177-3AD203B41FA5}">
                      <a16:colId xmlns:a16="http://schemas.microsoft.com/office/drawing/2014/main" val="3794516013"/>
                    </a:ext>
                  </a:extLst>
                </a:gridCol>
              </a:tblGrid>
              <a:tr h="30682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>
                          <a:effectLst/>
                        </a:rPr>
                        <a:t>Назив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ек.класификација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Ред. број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                          </a:t>
                      </a:r>
                      <a:r>
                        <a:rPr lang="sr-Cyrl-RS" sz="900" u="none" strike="noStrike" dirty="0">
                          <a:effectLst/>
                        </a:rPr>
                        <a:t>Опис</a:t>
                      </a:r>
                      <a:r>
                        <a:rPr lang="en-US" sz="900" u="none" strike="noStrike" dirty="0">
                          <a:effectLst/>
                        </a:rPr>
                        <a:t>                                                                                        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2025                         2026                              2027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41758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extLst>
                  <a:ext uri="{0D108BD9-81ED-4DB2-BD59-A6C34878D82A}">
                    <a16:rowId xmlns:a16="http://schemas.microsoft.com/office/drawing/2014/main" val="1575339988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extLst>
                  <a:ext uri="{0D108BD9-81ED-4DB2-BD59-A6C34878D82A}">
                    <a16:rowId xmlns:a16="http://schemas.microsoft.com/office/drawing/2014/main" val="577534925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>
                          <a:effectLst/>
                        </a:rPr>
                        <a:t>А. КАПИТАЛНИ ПРОЈЕКТИ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2025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2026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1901537272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>
                          <a:effectLst/>
                        </a:rPr>
                        <a:t>Зграде и грађевински објекти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471,879,680.00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829,500,000.00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101,500,000.00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1561506078"/>
                  </a:ext>
                </a:extLst>
              </a:tr>
              <a:tr h="276323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Управа општине Аранђеловац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458,829,680.00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829,500,000.00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101,500,000.00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3123036590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3005557755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1101-5001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511200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900" u="none" strike="noStrike">
                          <a:effectLst/>
                        </a:rPr>
                        <a:t>Изградња  базена 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290,000,000.00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370,000,000.00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2113599792"/>
                  </a:ext>
                </a:extLst>
              </a:tr>
              <a:tr h="10464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Година почетка финансирања појекта:2024.година                                                                     Година завршетка финансирања пројекта:2026.година                                          Укупна вредност пројекта: 675.000.000                                                      Из буџета : 225.000.000                                                                                                             Из задуживања: 450.000.000,00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Кратак опис:  Изградња базена за потребе спорта и рекреације и унапређења туристичке понуде.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290,000,000.00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370,000,000.00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3575823896"/>
                  </a:ext>
                </a:extLst>
              </a:tr>
              <a:tr h="140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511200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Изградња авантура парка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3751818868"/>
                  </a:ext>
                </a:extLst>
              </a:tr>
              <a:tr h="111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Година почетка финансирања појекта: 2024.година                                                                     Година завршетка финансирања пројекта: 2024.година  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Укупна вредност пројекта:  8.000.000,00 динара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Из буџета локалне управе: 8.000.000,00 динара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Кратак опис:  Изградња објекат ће задовољити потребу грађана, служиће за спорт и рекреацију свих грађана општине као и туриста , чиме се унапређује туристичка понуда.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4040247629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1101-0001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511400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Пројектна документација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18,829,680.00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1,500,000.00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1,500,000.00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extLst>
                  <a:ext uri="{0D108BD9-81ED-4DB2-BD59-A6C34878D82A}">
                    <a16:rowId xmlns:a16="http://schemas.microsoft.com/office/drawing/2014/main" val="1313479498"/>
                  </a:ext>
                </a:extLst>
              </a:tr>
              <a:tr h="7944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Година почетка финансирања појекта: 2025.година                                                                     Година завршетка финансирања пројекта: 2027.година  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Укупна вредност пројекта: 21.829.680 динара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Из буџета локалне управе: 21.829.680 динара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18,829,680.00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1,500,000.00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1,500,000.00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2806643539"/>
                  </a:ext>
                </a:extLst>
              </a:tr>
              <a:tr h="235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0702-0002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511300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Асфалтирање улица у граду и локалних путева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150,000,000.00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450,000,000.00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100,000,000.00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847" marT="3847" marB="0" anchor="ctr"/>
                </a:tc>
                <a:extLst>
                  <a:ext uri="{0D108BD9-81ED-4DB2-BD59-A6C34878D82A}">
                    <a16:rowId xmlns:a16="http://schemas.microsoft.com/office/drawing/2014/main" val="3154335555"/>
                  </a:ext>
                </a:extLst>
              </a:tr>
              <a:tr h="876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Година почетка финансирања појекта: 2025.година                                                                     Година завршетка финансирања пројекта: 2027.година  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Укупна вредност пројекта: 700.000.000,00 динара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Из буџета локалне управе: 700.000.000,00 динара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Кратак опис:  асфалтирање и поправка коловоза у граду и у селима                             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21" marR="3847" marT="38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150,000,000.00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450,000,000.00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100,000,000.00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7" marR="34621" marT="3847" marB="0" anchor="b"/>
                </a:tc>
                <a:extLst>
                  <a:ext uri="{0D108BD9-81ED-4DB2-BD59-A6C34878D82A}">
                    <a16:rowId xmlns:a16="http://schemas.microsoft.com/office/drawing/2014/main" val="37943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0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05B0-6174-D299-ED47-F42BC15B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4457C2-9B61-D522-543E-EFB914B52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86621"/>
              </p:ext>
            </p:extLst>
          </p:nvPr>
        </p:nvGraphicFramePr>
        <p:xfrm>
          <a:off x="677334" y="609600"/>
          <a:ext cx="11103849" cy="596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779">
                  <a:extLst>
                    <a:ext uri="{9D8B030D-6E8A-4147-A177-3AD203B41FA5}">
                      <a16:colId xmlns:a16="http://schemas.microsoft.com/office/drawing/2014/main" val="4086384887"/>
                    </a:ext>
                  </a:extLst>
                </a:gridCol>
                <a:gridCol w="732122">
                  <a:extLst>
                    <a:ext uri="{9D8B030D-6E8A-4147-A177-3AD203B41FA5}">
                      <a16:colId xmlns:a16="http://schemas.microsoft.com/office/drawing/2014/main" val="666631260"/>
                    </a:ext>
                  </a:extLst>
                </a:gridCol>
                <a:gridCol w="583410">
                  <a:extLst>
                    <a:ext uri="{9D8B030D-6E8A-4147-A177-3AD203B41FA5}">
                      <a16:colId xmlns:a16="http://schemas.microsoft.com/office/drawing/2014/main" val="2186214205"/>
                    </a:ext>
                  </a:extLst>
                </a:gridCol>
                <a:gridCol w="4152504">
                  <a:extLst>
                    <a:ext uri="{9D8B030D-6E8A-4147-A177-3AD203B41FA5}">
                      <a16:colId xmlns:a16="http://schemas.microsoft.com/office/drawing/2014/main" val="4033089153"/>
                    </a:ext>
                  </a:extLst>
                </a:gridCol>
                <a:gridCol w="1315532">
                  <a:extLst>
                    <a:ext uri="{9D8B030D-6E8A-4147-A177-3AD203B41FA5}">
                      <a16:colId xmlns:a16="http://schemas.microsoft.com/office/drawing/2014/main" val="3425941800"/>
                    </a:ext>
                  </a:extLst>
                </a:gridCol>
                <a:gridCol w="1315532">
                  <a:extLst>
                    <a:ext uri="{9D8B030D-6E8A-4147-A177-3AD203B41FA5}">
                      <a16:colId xmlns:a16="http://schemas.microsoft.com/office/drawing/2014/main" val="310666408"/>
                    </a:ext>
                  </a:extLst>
                </a:gridCol>
                <a:gridCol w="1326970">
                  <a:extLst>
                    <a:ext uri="{9D8B030D-6E8A-4147-A177-3AD203B41FA5}">
                      <a16:colId xmlns:a16="http://schemas.microsoft.com/office/drawing/2014/main" val="846491199"/>
                    </a:ext>
                  </a:extLst>
                </a:gridCol>
              </a:tblGrid>
              <a:tr h="5963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СРЦ ШУМАДИЈА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511300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1,150,000.00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extLst>
                  <a:ext uri="{0D108BD9-81ED-4DB2-BD59-A6C34878D82A}">
                    <a16:rowId xmlns:a16="http://schemas.microsoft.com/office/drawing/2014/main" val="3750515487"/>
                  </a:ext>
                </a:extLst>
              </a:tr>
              <a:tr h="474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Пројекат :  Капитално одржавање зграде и објеката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2202291505"/>
                  </a:ext>
                </a:extLst>
              </a:tr>
              <a:tr h="1217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Реконструкција великог базена Гараши              -вештачка сртена на Букуљи ,                                    мини голф на Букуљи и                                                 отворено игралиште                                                                            -из сопствених прихода      1.150.000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1,150,000.00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3898399617"/>
                  </a:ext>
                </a:extLst>
              </a:tr>
              <a:tr h="5963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ТУРИСТИЧКА ОРГАНИЗАЦИЈА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Изградња Инфо центра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2,100,000.00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extLst>
                  <a:ext uri="{0D108BD9-81ED-4DB2-BD59-A6C34878D82A}">
                    <a16:rowId xmlns:a16="http://schemas.microsoft.com/office/drawing/2014/main" val="815234610"/>
                  </a:ext>
                </a:extLst>
              </a:tr>
              <a:tr h="243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>
                          <a:effectLst/>
                        </a:rPr>
                        <a:t>Изградња Инфо центра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1216215630"/>
                  </a:ext>
                </a:extLst>
              </a:tr>
              <a:tr h="243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511400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Пројекат : Идејни пројекат  Инфо центар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2166275580"/>
                  </a:ext>
                </a:extLst>
              </a:tr>
              <a:tr h="791073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ПУ ДУГА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511300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Капитално одржавање установе ПУ Дуга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9,000,000.00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extLst>
                  <a:ext uri="{0D108BD9-81ED-4DB2-BD59-A6C34878D82A}">
                    <a16:rowId xmlns:a16="http://schemas.microsoft.com/office/drawing/2014/main" val="1861376771"/>
                  </a:ext>
                </a:extLst>
              </a:tr>
              <a:tr h="243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         -из буџета локалне власти  9.000.000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9,000,000.00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1179722608"/>
                  </a:ext>
                </a:extLst>
              </a:tr>
              <a:tr h="243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3215129764"/>
                  </a:ext>
                </a:extLst>
              </a:tr>
              <a:tr h="596348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МУЗЕЈ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511400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900" u="none" strike="noStrike">
                          <a:effectLst/>
                        </a:rPr>
                        <a:t>Пројекат : Пројектна документација 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800,000.00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921" marT="7921" marB="0" anchor="ctr"/>
                </a:tc>
                <a:extLst>
                  <a:ext uri="{0D108BD9-81ED-4DB2-BD59-A6C34878D82A}">
                    <a16:rowId xmlns:a16="http://schemas.microsoft.com/office/drawing/2014/main" val="1861130379"/>
                  </a:ext>
                </a:extLst>
              </a:tr>
              <a:tr h="718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Израда пројектне документације за уређење простора испред Рисовачке пећине                                                                                        Из буџета локалне управе: </a:t>
                      </a:r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r>
                        <a:rPr lang="ru-RU" sz="900" u="none" strike="noStrike" dirty="0">
                          <a:effectLst/>
                        </a:rPr>
                        <a:t>00.000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292" marR="7921" marT="792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800,000.00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" marR="71292" marT="7921" marB="0" anchor="b"/>
                </a:tc>
                <a:extLst>
                  <a:ext uri="{0D108BD9-81ED-4DB2-BD59-A6C34878D82A}">
                    <a16:rowId xmlns:a16="http://schemas.microsoft.com/office/drawing/2014/main" val="209136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16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0334-B5C6-D6CB-5C1D-E776DEA7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10335222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B73B-5895-3198-976F-5D3FE2E4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60590"/>
            <a:ext cx="9328056" cy="3880773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endParaRPr lang="sr-Cyrl-RS" dirty="0"/>
          </a:p>
          <a:p>
            <a:pPr marL="1828800" lvl="4" indent="0">
              <a:buNone/>
            </a:pPr>
            <a:endParaRPr lang="sr-Cyrl-RS" sz="3600" dirty="0"/>
          </a:p>
          <a:p>
            <a:pPr marL="1828800" lvl="4" indent="0">
              <a:buNone/>
            </a:pPr>
            <a:r>
              <a:rPr lang="en-US" sz="3600" dirty="0"/>
              <a:t>      </a:t>
            </a:r>
            <a:r>
              <a:rPr lang="sr-Cyrl-RS" sz="3600" dirty="0"/>
              <a:t>ХВАЛА НА ПАЖЊИ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3246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FA98-E455-146D-4CE5-1DA27A54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10819900" cy="1320800"/>
          </a:xfrm>
        </p:spPr>
        <p:txBody>
          <a:bodyPr>
            <a:normAutofit/>
          </a:bodyPr>
          <a:lstStyle/>
          <a:p>
            <a:pPr algn="ctr"/>
            <a:r>
              <a:rPr lang="sr-Cyrl-RS" b="1" dirty="0"/>
              <a:t>          Ко се финансира из буџета локалне самоуправе?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C54D8-096D-FE2E-BB88-D0975DF3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10954371" cy="4522598"/>
          </a:xfrm>
        </p:spPr>
        <p:txBody>
          <a:bodyPr>
            <a:normAutofit/>
          </a:bodyPr>
          <a:lstStyle/>
          <a:p>
            <a:pPr marL="427990">
              <a:lnSpc>
                <a:spcPts val="1900"/>
              </a:lnSpc>
              <a:spcBef>
                <a:spcPts val="0"/>
              </a:spcBef>
            </a:pP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400" b="1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ект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ис</a:t>
            </a:r>
            <a:r>
              <a:rPr lang="en-US" sz="2400" b="1" spc="1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ици</a:t>
            </a:r>
            <a:r>
              <a:rPr lang="en-US" sz="24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бу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џ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етск</a:t>
            </a:r>
            <a:r>
              <a:rPr lang="en-US" sz="2400" b="1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х</a:t>
            </a:r>
            <a:r>
              <a:rPr lang="en-US" sz="24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става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sr-Cyrl-R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9390" indent="0">
              <a:lnSpc>
                <a:spcPts val="19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990" marR="1955165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Ск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ина</a:t>
            </a:r>
            <a:r>
              <a:rPr lang="en-US" spc="-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ине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27990" marR="1955165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Пр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едс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ник</a:t>
            </a:r>
            <a:r>
              <a:rPr lang="en-US" spc="-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1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27990" marR="1955165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ко</a:t>
            </a:r>
            <a:r>
              <a:rPr lang="en-US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ће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990">
              <a:spcBef>
                <a:spcPts val="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ко</a:t>
            </a:r>
            <a:r>
              <a:rPr lang="en-US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рав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бранилаш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во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990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ин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ка</a:t>
            </a:r>
            <a:r>
              <a:rPr lang="en-US" spc="-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ра</a:t>
            </a:r>
            <a:r>
              <a:rPr lang="en-US" spc="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800"/>
              </a:lnSpc>
              <a:spcBef>
                <a:spcPts val="30"/>
              </a:spcBef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0"/>
              </a:spcBef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ис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ици</a:t>
            </a:r>
            <a:r>
              <a:rPr lang="en-US" sz="2400" b="1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теку</a:t>
            </a:r>
            <a:r>
              <a:rPr lang="en-US" sz="2400" b="1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ћ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их</a:t>
            </a:r>
            <a:r>
              <a:rPr lang="en-US" sz="2400" b="1" spc="-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400" b="1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сфе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400" b="1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су</a:t>
            </a:r>
            <a:r>
              <a:rPr lang="en-US" sz="2400" b="1" spc="15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ве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ција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 и</a:t>
            </a:r>
            <a:r>
              <a:rPr lang="en-US" sz="2400" b="1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тација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25755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0"/>
              </a:spcBef>
            </a:pPr>
            <a:r>
              <a:rPr lang="en-US" spc="-5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бра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35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ве</a:t>
            </a:r>
            <a:r>
              <a:rPr lang="en-US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дњ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бра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Ц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ар</a:t>
            </a:r>
            <a:r>
              <a:rPr lang="en-US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циј</a:t>
            </a:r>
            <a:r>
              <a:rPr lang="en-US" spc="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лни</a:t>
            </a:r>
            <a:r>
              <a:rPr lang="en-US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рад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350"/>
              </a:spcBef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Црв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ни</a:t>
            </a:r>
            <a:r>
              <a:rPr lang="en-US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кр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4355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јавна</a:t>
            </a:r>
            <a:r>
              <a:rPr lang="en-US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зе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ћа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7110ED3-8F09-F53E-9FE9-153ECE689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32772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42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E65-F9F0-7442-B5EC-94537EB2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187889" cy="113673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          </a:t>
            </a:r>
            <a:r>
              <a:rPr lang="sr-Cyrl-RS" b="1" dirty="0"/>
              <a:t>Ко се финансира из буџета локалне самоуправе?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4111-D4FE-F1C2-D30D-E535023E8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60590"/>
            <a:ext cx="10564406" cy="4332285"/>
          </a:xfrm>
        </p:spPr>
        <p:txBody>
          <a:bodyPr>
            <a:normAutofit/>
          </a:bodyPr>
          <a:lstStyle/>
          <a:p>
            <a:pPr marL="0" marR="817245" indent="6350">
              <a:lnSpc>
                <a:spcPct val="97000"/>
              </a:lnSpc>
              <a:spcBef>
                <a:spcPts val="0"/>
              </a:spcBef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ект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spc="-8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ор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ис</a:t>
            </a:r>
            <a:r>
              <a:rPr lang="en-US" sz="2400" b="1" spc="5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ици</a:t>
            </a:r>
            <a:r>
              <a:rPr lang="en-US" sz="24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бу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џ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етск</a:t>
            </a:r>
            <a:r>
              <a:rPr lang="en-US" sz="2400" b="1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х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400" b="1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става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sr-Cyrl-R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817245" indent="0">
              <a:lnSpc>
                <a:spcPct val="97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36830">
              <a:spcBef>
                <a:spcPts val="37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Ц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ар</a:t>
            </a:r>
            <a:r>
              <a:rPr lang="en-U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ру</a:t>
            </a:r>
            <a:r>
              <a:rPr lang="en-US" sz="2000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бр</a:t>
            </a:r>
            <a:r>
              <a:rPr lang="en-US" sz="2000" spc="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“ </a:t>
            </a:r>
            <a:endParaRPr lang="sr-Cyrl-R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" marR="36830">
              <a:spcBef>
                <a:spcPts val="37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</a:t>
            </a:r>
            <a:r>
              <a:rPr lang="en-U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библи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ка</a:t>
            </a:r>
            <a:r>
              <a:rPr lang="en-US" sz="2000" spc="-8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Сава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79145" indent="6350">
              <a:spcBef>
                <a:spcPts val="360"/>
              </a:spcBef>
            </a:pP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шк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ка</a:t>
            </a:r>
            <a:r>
              <a:rPr lang="en-US" sz="2000" spc="-8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1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“ 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r-Cyrl-RS" sz="2000" spc="-6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779145" indent="6350">
              <a:spcBef>
                <a:spcPts val="360"/>
              </a:spcBef>
            </a:pPr>
            <a:r>
              <a:rPr lang="sr-Cyrl-RS" sz="20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1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ч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ка</a:t>
            </a:r>
            <a:r>
              <a:rPr lang="en-US" sz="2000" spc="-8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рган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аци</a:t>
            </a:r>
            <a:r>
              <a:rPr lang="en-US" sz="2000" spc="15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Аранђ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вац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993775" indent="6350">
              <a:spcBef>
                <a:spcPts val="205"/>
              </a:spcBef>
            </a:pPr>
            <a:r>
              <a:rPr lang="sr-Cyrl-R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</a:t>
            </a:r>
            <a:r>
              <a:rPr lang="en-US" sz="2000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ивни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ц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ар“Ш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15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433705" indent="6350">
              <a:spcBef>
                <a:spcPts val="380"/>
              </a:spcBef>
            </a:pPr>
            <a:r>
              <a:rPr lang="sr-Cyrl-R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</a:t>
            </a:r>
            <a:r>
              <a:rPr lang="en-US" sz="2000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ци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1578610">
              <a:spcBef>
                <a:spcPts val="41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Ус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spc="-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ни</a:t>
            </a:r>
            <a:r>
              <a:rPr lang="en-U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endParaRPr lang="sr-Cyrl-R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">
              <a:spcBef>
                <a:spcPts val="0"/>
              </a:spcBef>
            </a:pPr>
            <a:r>
              <a:rPr lang="en-U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0</a:t>
            </a:r>
            <a:r>
              <a:rPr lang="en-U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них</a:t>
            </a:r>
            <a:r>
              <a:rPr lang="en-US" sz="2000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ај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ица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51FDA9D-FBCC-38BA-52A8-73CDCBC92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255643" cy="138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21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E3DB-77D4-5FC9-4D0E-455AB3642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900583" cy="979982"/>
          </a:xfrm>
        </p:spPr>
        <p:txBody>
          <a:bodyPr>
            <a:normAutofit/>
          </a:bodyPr>
          <a:lstStyle/>
          <a:p>
            <a:r>
              <a:rPr lang="sr-Cyrl-RS" dirty="0"/>
              <a:t>          </a:t>
            </a:r>
            <a:r>
              <a:rPr lang="sr-Cyrl-RS" b="1" dirty="0"/>
              <a:t>Ко учествује у буџетском процесу?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104BC-94C5-CD54-575C-87715570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590263"/>
            <a:ext cx="11009243" cy="4894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9F9F66-86D8-E586-841B-FC7A96A54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6"/>
            <a:ext cx="1113760" cy="122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1" name="Group 79">
            <a:extLst>
              <a:ext uri="{FF2B5EF4-FFF2-40B4-BE49-F238E27FC236}">
                <a16:creationId xmlns:a16="http://schemas.microsoft.com/office/drawing/2014/main" id="{1301EF85-83C2-B20C-89A6-0924A8D3180D}"/>
              </a:ext>
            </a:extLst>
          </p:cNvPr>
          <p:cNvGrpSpPr>
            <a:grpSpLocks/>
          </p:cNvGrpSpPr>
          <p:nvPr/>
        </p:nvGrpSpPr>
        <p:grpSpPr bwMode="auto">
          <a:xfrm>
            <a:off x="1938107" y="1590264"/>
            <a:ext cx="7386003" cy="4796683"/>
            <a:chOff x="3026" y="3058"/>
            <a:chExt cx="10928" cy="7044"/>
          </a:xfrm>
        </p:grpSpPr>
        <p:pic>
          <p:nvPicPr>
            <p:cNvPr id="2128" name="Picture 80">
              <a:extLst>
                <a:ext uri="{FF2B5EF4-FFF2-40B4-BE49-F238E27FC236}">
                  <a16:creationId xmlns:a16="http://schemas.microsoft.com/office/drawing/2014/main" id="{EE5D526F-BEA4-7EF2-7B7D-976CD3B634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0" y="5434"/>
              <a:ext cx="42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62" name="Group 81">
              <a:extLst>
                <a:ext uri="{FF2B5EF4-FFF2-40B4-BE49-F238E27FC236}">
                  <a16:creationId xmlns:a16="http://schemas.microsoft.com/office/drawing/2014/main" id="{7D364048-1205-8E30-440D-9B06EDEA7F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6" y="3058"/>
              <a:ext cx="10928" cy="7044"/>
              <a:chOff x="3026" y="3058"/>
              <a:chExt cx="10928" cy="7044"/>
            </a:xfrm>
          </p:grpSpPr>
          <p:sp>
            <p:nvSpPr>
              <p:cNvPr id="2063" name="Freeform 82">
                <a:extLst>
                  <a:ext uri="{FF2B5EF4-FFF2-40B4-BE49-F238E27FC236}">
                    <a16:creationId xmlns:a16="http://schemas.microsoft.com/office/drawing/2014/main" id="{70498BF9-054A-11DA-6CFA-87BBFCA4F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7" y="3286"/>
                <a:ext cx="2458" cy="2098"/>
              </a:xfrm>
              <a:custGeom>
                <a:avLst/>
                <a:gdLst>
                  <a:gd name="T0" fmla="+- 0 12278 11177"/>
                  <a:gd name="T1" fmla="*/ T0 w 2458"/>
                  <a:gd name="T2" fmla="+- 0 3290 3286"/>
                  <a:gd name="T3" fmla="*/ 3290 h 2098"/>
                  <a:gd name="T4" fmla="+- 0 12041 11177"/>
                  <a:gd name="T5" fmla="*/ T4 w 2458"/>
                  <a:gd name="T6" fmla="+- 0 3334 3286"/>
                  <a:gd name="T7" fmla="*/ 3334 h 2098"/>
                  <a:gd name="T8" fmla="+- 0 11820 11177"/>
                  <a:gd name="T9" fmla="*/ T8 w 2458"/>
                  <a:gd name="T10" fmla="+- 0 3413 3286"/>
                  <a:gd name="T11" fmla="*/ 3413 h 2098"/>
                  <a:gd name="T12" fmla="+- 0 11623 11177"/>
                  <a:gd name="T13" fmla="*/ T12 w 2458"/>
                  <a:gd name="T14" fmla="+- 0 3526 3286"/>
                  <a:gd name="T15" fmla="*/ 3526 h 2098"/>
                  <a:gd name="T16" fmla="+- 0 11458 11177"/>
                  <a:gd name="T17" fmla="*/ T16 w 2458"/>
                  <a:gd name="T18" fmla="+- 0 3667 3286"/>
                  <a:gd name="T19" fmla="*/ 3667 h 2098"/>
                  <a:gd name="T20" fmla="+- 0 11323 11177"/>
                  <a:gd name="T21" fmla="*/ T20 w 2458"/>
                  <a:gd name="T22" fmla="+- 0 3835 3286"/>
                  <a:gd name="T23" fmla="*/ 3835 h 2098"/>
                  <a:gd name="T24" fmla="+- 0 11232 11177"/>
                  <a:gd name="T25" fmla="*/ T24 w 2458"/>
                  <a:gd name="T26" fmla="+- 0 4022 3286"/>
                  <a:gd name="T27" fmla="*/ 4022 h 2098"/>
                  <a:gd name="T28" fmla="+- 0 11182 11177"/>
                  <a:gd name="T29" fmla="*/ T28 w 2458"/>
                  <a:gd name="T30" fmla="+- 0 4226 3286"/>
                  <a:gd name="T31" fmla="*/ 4226 h 2098"/>
                  <a:gd name="T32" fmla="+- 0 11182 11177"/>
                  <a:gd name="T33" fmla="*/ T32 w 2458"/>
                  <a:gd name="T34" fmla="+- 0 4442 3286"/>
                  <a:gd name="T35" fmla="*/ 4442 h 2098"/>
                  <a:gd name="T36" fmla="+- 0 11232 11177"/>
                  <a:gd name="T37" fmla="*/ T36 w 2458"/>
                  <a:gd name="T38" fmla="+- 0 4646 3286"/>
                  <a:gd name="T39" fmla="*/ 4646 h 2098"/>
                  <a:gd name="T40" fmla="+- 0 11323 11177"/>
                  <a:gd name="T41" fmla="*/ T40 w 2458"/>
                  <a:gd name="T42" fmla="+- 0 4834 3286"/>
                  <a:gd name="T43" fmla="*/ 4834 h 2098"/>
                  <a:gd name="T44" fmla="+- 0 11458 11177"/>
                  <a:gd name="T45" fmla="*/ T44 w 2458"/>
                  <a:gd name="T46" fmla="+- 0 5002 3286"/>
                  <a:gd name="T47" fmla="*/ 5002 h 2098"/>
                  <a:gd name="T48" fmla="+- 0 11623 11177"/>
                  <a:gd name="T49" fmla="*/ T48 w 2458"/>
                  <a:gd name="T50" fmla="+- 0 5143 3286"/>
                  <a:gd name="T51" fmla="*/ 5143 h 2098"/>
                  <a:gd name="T52" fmla="+- 0 11820 11177"/>
                  <a:gd name="T53" fmla="*/ T52 w 2458"/>
                  <a:gd name="T54" fmla="+- 0 5258 3286"/>
                  <a:gd name="T55" fmla="*/ 5258 h 2098"/>
                  <a:gd name="T56" fmla="+- 0 12041 11177"/>
                  <a:gd name="T57" fmla="*/ T56 w 2458"/>
                  <a:gd name="T58" fmla="+- 0 5335 3286"/>
                  <a:gd name="T59" fmla="*/ 5335 h 2098"/>
                  <a:gd name="T60" fmla="+- 0 12278 11177"/>
                  <a:gd name="T61" fmla="*/ T60 w 2458"/>
                  <a:gd name="T62" fmla="+- 0 5378 3286"/>
                  <a:gd name="T63" fmla="*/ 5378 h 2098"/>
                  <a:gd name="T64" fmla="+- 0 12530 11177"/>
                  <a:gd name="T65" fmla="*/ T64 w 2458"/>
                  <a:gd name="T66" fmla="+- 0 5378 3286"/>
                  <a:gd name="T67" fmla="*/ 5378 h 2098"/>
                  <a:gd name="T68" fmla="+- 0 12770 11177"/>
                  <a:gd name="T69" fmla="*/ T68 w 2458"/>
                  <a:gd name="T70" fmla="+- 0 5335 3286"/>
                  <a:gd name="T71" fmla="*/ 5335 h 2098"/>
                  <a:gd name="T72" fmla="+- 0 12989 11177"/>
                  <a:gd name="T73" fmla="*/ T72 w 2458"/>
                  <a:gd name="T74" fmla="+- 0 5258 3286"/>
                  <a:gd name="T75" fmla="*/ 5258 h 2098"/>
                  <a:gd name="T76" fmla="+- 0 13186 11177"/>
                  <a:gd name="T77" fmla="*/ T76 w 2458"/>
                  <a:gd name="T78" fmla="+- 0 5143 3286"/>
                  <a:gd name="T79" fmla="*/ 5143 h 2098"/>
                  <a:gd name="T80" fmla="+- 0 13354 11177"/>
                  <a:gd name="T81" fmla="*/ T80 w 2458"/>
                  <a:gd name="T82" fmla="+- 0 5002 3286"/>
                  <a:gd name="T83" fmla="*/ 5002 h 2098"/>
                  <a:gd name="T84" fmla="+- 0 13486 11177"/>
                  <a:gd name="T85" fmla="*/ T84 w 2458"/>
                  <a:gd name="T86" fmla="+- 0 4834 3286"/>
                  <a:gd name="T87" fmla="*/ 4834 h 2098"/>
                  <a:gd name="T88" fmla="+- 0 13579 11177"/>
                  <a:gd name="T89" fmla="*/ T88 w 2458"/>
                  <a:gd name="T90" fmla="+- 0 4646 3286"/>
                  <a:gd name="T91" fmla="*/ 4646 h 2098"/>
                  <a:gd name="T92" fmla="+- 0 13627 11177"/>
                  <a:gd name="T93" fmla="*/ T92 w 2458"/>
                  <a:gd name="T94" fmla="+- 0 4442 3286"/>
                  <a:gd name="T95" fmla="*/ 4442 h 2098"/>
                  <a:gd name="T96" fmla="+- 0 13627 11177"/>
                  <a:gd name="T97" fmla="*/ T96 w 2458"/>
                  <a:gd name="T98" fmla="+- 0 4226 3286"/>
                  <a:gd name="T99" fmla="*/ 4226 h 2098"/>
                  <a:gd name="T100" fmla="+- 0 13579 11177"/>
                  <a:gd name="T101" fmla="*/ T100 w 2458"/>
                  <a:gd name="T102" fmla="+- 0 4022 3286"/>
                  <a:gd name="T103" fmla="*/ 4022 h 2098"/>
                  <a:gd name="T104" fmla="+- 0 13486 11177"/>
                  <a:gd name="T105" fmla="*/ T104 w 2458"/>
                  <a:gd name="T106" fmla="+- 0 3835 3286"/>
                  <a:gd name="T107" fmla="*/ 3835 h 2098"/>
                  <a:gd name="T108" fmla="+- 0 13354 11177"/>
                  <a:gd name="T109" fmla="*/ T108 w 2458"/>
                  <a:gd name="T110" fmla="+- 0 3667 3286"/>
                  <a:gd name="T111" fmla="*/ 3667 h 2098"/>
                  <a:gd name="T112" fmla="+- 0 13186 11177"/>
                  <a:gd name="T113" fmla="*/ T112 w 2458"/>
                  <a:gd name="T114" fmla="+- 0 3526 3286"/>
                  <a:gd name="T115" fmla="*/ 3526 h 2098"/>
                  <a:gd name="T116" fmla="+- 0 12989 11177"/>
                  <a:gd name="T117" fmla="*/ T116 w 2458"/>
                  <a:gd name="T118" fmla="+- 0 3413 3286"/>
                  <a:gd name="T119" fmla="*/ 3413 h 2098"/>
                  <a:gd name="T120" fmla="+- 0 12770 11177"/>
                  <a:gd name="T121" fmla="*/ T120 w 2458"/>
                  <a:gd name="T122" fmla="+- 0 3334 3286"/>
                  <a:gd name="T123" fmla="*/ 3334 h 2098"/>
                  <a:gd name="T124" fmla="+- 0 12530 11177"/>
                  <a:gd name="T125" fmla="*/ T124 w 2458"/>
                  <a:gd name="T126" fmla="+- 0 3290 3286"/>
                  <a:gd name="T127" fmla="*/ 3290 h 209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</a:cxnLst>
                <a:rect l="0" t="0" r="r" b="b"/>
                <a:pathLst>
                  <a:path w="2458" h="2098">
                    <a:moveTo>
                      <a:pt x="1226" y="0"/>
                    </a:moveTo>
                    <a:lnTo>
                      <a:pt x="1101" y="4"/>
                    </a:lnTo>
                    <a:lnTo>
                      <a:pt x="979" y="21"/>
                    </a:lnTo>
                    <a:lnTo>
                      <a:pt x="864" y="48"/>
                    </a:lnTo>
                    <a:lnTo>
                      <a:pt x="751" y="81"/>
                    </a:lnTo>
                    <a:lnTo>
                      <a:pt x="643" y="127"/>
                    </a:lnTo>
                    <a:lnTo>
                      <a:pt x="540" y="177"/>
                    </a:lnTo>
                    <a:lnTo>
                      <a:pt x="446" y="240"/>
                    </a:lnTo>
                    <a:lnTo>
                      <a:pt x="360" y="307"/>
                    </a:lnTo>
                    <a:lnTo>
                      <a:pt x="281" y="381"/>
                    </a:lnTo>
                    <a:lnTo>
                      <a:pt x="209" y="463"/>
                    </a:lnTo>
                    <a:lnTo>
                      <a:pt x="146" y="549"/>
                    </a:lnTo>
                    <a:lnTo>
                      <a:pt x="96" y="640"/>
                    </a:lnTo>
                    <a:lnTo>
                      <a:pt x="55" y="736"/>
                    </a:lnTo>
                    <a:lnTo>
                      <a:pt x="24" y="837"/>
                    </a:lnTo>
                    <a:lnTo>
                      <a:pt x="5" y="940"/>
                    </a:lnTo>
                    <a:lnTo>
                      <a:pt x="0" y="1048"/>
                    </a:lnTo>
                    <a:lnTo>
                      <a:pt x="5" y="1156"/>
                    </a:lnTo>
                    <a:lnTo>
                      <a:pt x="24" y="1260"/>
                    </a:lnTo>
                    <a:lnTo>
                      <a:pt x="55" y="1360"/>
                    </a:lnTo>
                    <a:lnTo>
                      <a:pt x="96" y="1456"/>
                    </a:lnTo>
                    <a:lnTo>
                      <a:pt x="146" y="1548"/>
                    </a:lnTo>
                    <a:lnTo>
                      <a:pt x="209" y="1636"/>
                    </a:lnTo>
                    <a:lnTo>
                      <a:pt x="281" y="1716"/>
                    </a:lnTo>
                    <a:lnTo>
                      <a:pt x="360" y="1790"/>
                    </a:lnTo>
                    <a:lnTo>
                      <a:pt x="446" y="1857"/>
                    </a:lnTo>
                    <a:lnTo>
                      <a:pt x="540" y="1920"/>
                    </a:lnTo>
                    <a:lnTo>
                      <a:pt x="643" y="1972"/>
                    </a:lnTo>
                    <a:lnTo>
                      <a:pt x="751" y="2016"/>
                    </a:lnTo>
                    <a:lnTo>
                      <a:pt x="864" y="2049"/>
                    </a:lnTo>
                    <a:lnTo>
                      <a:pt x="979" y="2076"/>
                    </a:lnTo>
                    <a:lnTo>
                      <a:pt x="1101" y="2092"/>
                    </a:lnTo>
                    <a:lnTo>
                      <a:pt x="1226" y="2097"/>
                    </a:lnTo>
                    <a:lnTo>
                      <a:pt x="1353" y="2092"/>
                    </a:lnTo>
                    <a:lnTo>
                      <a:pt x="1476" y="2076"/>
                    </a:lnTo>
                    <a:lnTo>
                      <a:pt x="1593" y="2049"/>
                    </a:lnTo>
                    <a:lnTo>
                      <a:pt x="1706" y="2016"/>
                    </a:lnTo>
                    <a:lnTo>
                      <a:pt x="1812" y="1972"/>
                    </a:lnTo>
                    <a:lnTo>
                      <a:pt x="1915" y="1920"/>
                    </a:lnTo>
                    <a:lnTo>
                      <a:pt x="2009" y="1857"/>
                    </a:lnTo>
                    <a:lnTo>
                      <a:pt x="2097" y="1790"/>
                    </a:lnTo>
                    <a:lnTo>
                      <a:pt x="2177" y="1716"/>
                    </a:lnTo>
                    <a:lnTo>
                      <a:pt x="2249" y="1636"/>
                    </a:lnTo>
                    <a:lnTo>
                      <a:pt x="2309" y="1548"/>
                    </a:lnTo>
                    <a:lnTo>
                      <a:pt x="2361" y="1456"/>
                    </a:lnTo>
                    <a:lnTo>
                      <a:pt x="2402" y="1360"/>
                    </a:lnTo>
                    <a:lnTo>
                      <a:pt x="2433" y="1260"/>
                    </a:lnTo>
                    <a:lnTo>
                      <a:pt x="2450" y="1156"/>
                    </a:lnTo>
                    <a:lnTo>
                      <a:pt x="2457" y="1048"/>
                    </a:lnTo>
                    <a:lnTo>
                      <a:pt x="2450" y="940"/>
                    </a:lnTo>
                    <a:lnTo>
                      <a:pt x="2433" y="837"/>
                    </a:lnTo>
                    <a:lnTo>
                      <a:pt x="2402" y="736"/>
                    </a:lnTo>
                    <a:lnTo>
                      <a:pt x="2361" y="640"/>
                    </a:lnTo>
                    <a:lnTo>
                      <a:pt x="2309" y="549"/>
                    </a:lnTo>
                    <a:lnTo>
                      <a:pt x="2249" y="463"/>
                    </a:lnTo>
                    <a:lnTo>
                      <a:pt x="2177" y="381"/>
                    </a:lnTo>
                    <a:lnTo>
                      <a:pt x="2097" y="307"/>
                    </a:lnTo>
                    <a:lnTo>
                      <a:pt x="2009" y="240"/>
                    </a:lnTo>
                    <a:lnTo>
                      <a:pt x="1915" y="177"/>
                    </a:lnTo>
                    <a:lnTo>
                      <a:pt x="1812" y="127"/>
                    </a:lnTo>
                    <a:lnTo>
                      <a:pt x="1706" y="81"/>
                    </a:lnTo>
                    <a:lnTo>
                      <a:pt x="1593" y="48"/>
                    </a:lnTo>
                    <a:lnTo>
                      <a:pt x="1476" y="21"/>
                    </a:lnTo>
                    <a:lnTo>
                      <a:pt x="1353" y="4"/>
                    </a:lnTo>
                    <a:lnTo>
                      <a:pt x="1226" y="0"/>
                    </a:lnTo>
                    <a:close/>
                  </a:path>
                </a:pathLst>
              </a:custGeom>
              <a:solidFill>
                <a:srgbClr val="00A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/>
                  <a:t>   </a:t>
                </a:r>
                <a:r>
                  <a:rPr lang="sr-Cyrl-RS" sz="1600" dirty="0"/>
                  <a:t>Основне и средње школе</a:t>
                </a:r>
              </a:p>
              <a:p>
                <a:r>
                  <a:rPr lang="sr-Cyrl-RS" sz="1600" dirty="0"/>
                  <a:t>    Здравствени </a:t>
                </a:r>
              </a:p>
              <a:p>
                <a:r>
                  <a:rPr lang="sr-Cyrl-RS" sz="1600" dirty="0"/>
                  <a:t>        центар</a:t>
                </a:r>
              </a:p>
              <a:p>
                <a:r>
                  <a:rPr lang="sr-Cyrl-RS" sz="1600" dirty="0"/>
                  <a:t>	ЦЗСР</a:t>
                </a:r>
              </a:p>
              <a:p>
                <a:r>
                  <a:rPr lang="sr-Cyrl-RS" sz="1600" dirty="0"/>
                  <a:t>	</a:t>
                </a:r>
              </a:p>
            </p:txBody>
          </p:sp>
          <p:grpSp>
            <p:nvGrpSpPr>
              <p:cNvPr id="2064" name="Group 83">
                <a:extLst>
                  <a:ext uri="{FF2B5EF4-FFF2-40B4-BE49-F238E27FC236}">
                    <a16:creationId xmlns:a16="http://schemas.microsoft.com/office/drawing/2014/main" id="{3B86B5E3-AD65-530E-E3E3-DA26FA0F02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6" y="3058"/>
                <a:ext cx="10928" cy="7044"/>
                <a:chOff x="3026" y="3058"/>
                <a:chExt cx="10928" cy="7044"/>
              </a:xfrm>
            </p:grpSpPr>
            <p:sp>
              <p:nvSpPr>
                <p:cNvPr id="2065" name="Freeform 84">
                  <a:extLst>
                    <a:ext uri="{FF2B5EF4-FFF2-40B4-BE49-F238E27FC236}">
                      <a16:creationId xmlns:a16="http://schemas.microsoft.com/office/drawing/2014/main" id="{B951D917-7F97-B680-8A03-587C850130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55" y="3266"/>
                  <a:ext cx="1250" cy="2138"/>
                </a:xfrm>
                <a:custGeom>
                  <a:avLst/>
                  <a:gdLst>
                    <a:gd name="T0" fmla="+- 0 12406 11155"/>
                    <a:gd name="T1" fmla="*/ T0 w 1250"/>
                    <a:gd name="T2" fmla="+- 0 5405 3266"/>
                    <a:gd name="T3" fmla="*/ 5405 h 2138"/>
                    <a:gd name="T4" fmla="+- 0 12278 11155"/>
                    <a:gd name="T5" fmla="*/ T4 w 1250"/>
                    <a:gd name="T6" fmla="+- 0 5359 3266"/>
                    <a:gd name="T7" fmla="*/ 5359 h 2138"/>
                    <a:gd name="T8" fmla="+- 0 12161 11155"/>
                    <a:gd name="T9" fmla="*/ T8 w 1250"/>
                    <a:gd name="T10" fmla="+- 0 5342 3266"/>
                    <a:gd name="T11" fmla="*/ 5342 h 2138"/>
                    <a:gd name="T12" fmla="+- 0 12043 11155"/>
                    <a:gd name="T13" fmla="*/ T12 w 1250"/>
                    <a:gd name="T14" fmla="+- 0 5316 3266"/>
                    <a:gd name="T15" fmla="*/ 5316 h 2138"/>
                    <a:gd name="T16" fmla="+- 0 11933 11155"/>
                    <a:gd name="T17" fmla="*/ T16 w 1250"/>
                    <a:gd name="T18" fmla="+- 0 5282 3266"/>
                    <a:gd name="T19" fmla="*/ 5282 h 2138"/>
                    <a:gd name="T20" fmla="+- 0 11827 11155"/>
                    <a:gd name="T21" fmla="*/ T20 w 1250"/>
                    <a:gd name="T22" fmla="+- 0 5239 3266"/>
                    <a:gd name="T23" fmla="*/ 5239 h 2138"/>
                    <a:gd name="T24" fmla="+- 0 11726 11155"/>
                    <a:gd name="T25" fmla="*/ T24 w 1250"/>
                    <a:gd name="T26" fmla="+- 0 5186 3266"/>
                    <a:gd name="T27" fmla="*/ 5186 h 2138"/>
                    <a:gd name="T28" fmla="+- 0 11633 11155"/>
                    <a:gd name="T29" fmla="*/ T28 w 1250"/>
                    <a:gd name="T30" fmla="+- 0 5129 3266"/>
                    <a:gd name="T31" fmla="*/ 5129 h 2138"/>
                    <a:gd name="T32" fmla="+- 0 11549 11155"/>
                    <a:gd name="T33" fmla="*/ T32 w 1250"/>
                    <a:gd name="T34" fmla="+- 0 5062 3266"/>
                    <a:gd name="T35" fmla="*/ 5062 h 2138"/>
                    <a:gd name="T36" fmla="+- 0 11472 11155"/>
                    <a:gd name="T37" fmla="*/ T36 w 1250"/>
                    <a:gd name="T38" fmla="+- 0 4987 3266"/>
                    <a:gd name="T39" fmla="*/ 4987 h 2138"/>
                    <a:gd name="T40" fmla="+- 0 11400 11155"/>
                    <a:gd name="T41" fmla="*/ T40 w 1250"/>
                    <a:gd name="T42" fmla="+- 0 4908 3266"/>
                    <a:gd name="T43" fmla="*/ 4908 h 2138"/>
                    <a:gd name="T44" fmla="+- 0 11340 11155"/>
                    <a:gd name="T45" fmla="*/ T44 w 1250"/>
                    <a:gd name="T46" fmla="+- 0 4824 3266"/>
                    <a:gd name="T47" fmla="*/ 4824 h 2138"/>
                    <a:gd name="T48" fmla="+- 0 11290 11155"/>
                    <a:gd name="T49" fmla="*/ T48 w 1250"/>
                    <a:gd name="T50" fmla="+- 0 4735 3266"/>
                    <a:gd name="T51" fmla="*/ 4735 h 2138"/>
                    <a:gd name="T52" fmla="+- 0 11256 11155"/>
                    <a:gd name="T53" fmla="*/ T52 w 1250"/>
                    <a:gd name="T54" fmla="+- 0 4754 3266"/>
                    <a:gd name="T55" fmla="*/ 4754 h 2138"/>
                    <a:gd name="T56" fmla="+- 0 11309 11155"/>
                    <a:gd name="T57" fmla="*/ T56 w 1250"/>
                    <a:gd name="T58" fmla="+- 0 4846 3266"/>
                    <a:gd name="T59" fmla="*/ 4846 h 2138"/>
                    <a:gd name="T60" fmla="+- 0 11371 11155"/>
                    <a:gd name="T61" fmla="*/ T60 w 1250"/>
                    <a:gd name="T62" fmla="+- 0 4934 3266"/>
                    <a:gd name="T63" fmla="*/ 4934 h 2138"/>
                    <a:gd name="T64" fmla="+- 0 11443 11155"/>
                    <a:gd name="T65" fmla="*/ T64 w 1250"/>
                    <a:gd name="T66" fmla="+- 0 5016 3266"/>
                    <a:gd name="T67" fmla="*/ 5016 h 2138"/>
                    <a:gd name="T68" fmla="+- 0 11525 11155"/>
                    <a:gd name="T69" fmla="*/ T68 w 1250"/>
                    <a:gd name="T70" fmla="+- 0 5093 3266"/>
                    <a:gd name="T71" fmla="*/ 5093 h 2138"/>
                    <a:gd name="T72" fmla="+- 0 11611 11155"/>
                    <a:gd name="T73" fmla="*/ T72 w 1250"/>
                    <a:gd name="T74" fmla="+- 0 5162 3266"/>
                    <a:gd name="T75" fmla="*/ 5162 h 2138"/>
                    <a:gd name="T76" fmla="+- 0 11710 11155"/>
                    <a:gd name="T77" fmla="*/ T76 w 1250"/>
                    <a:gd name="T78" fmla="+- 0 5222 3266"/>
                    <a:gd name="T79" fmla="*/ 5222 h 2138"/>
                    <a:gd name="T80" fmla="+- 0 11810 11155"/>
                    <a:gd name="T81" fmla="*/ T80 w 1250"/>
                    <a:gd name="T82" fmla="+- 0 5275 3266"/>
                    <a:gd name="T83" fmla="*/ 5275 h 2138"/>
                    <a:gd name="T84" fmla="+- 0 11921 11155"/>
                    <a:gd name="T85" fmla="*/ T84 w 1250"/>
                    <a:gd name="T86" fmla="+- 0 5321 3266"/>
                    <a:gd name="T87" fmla="*/ 5321 h 2138"/>
                    <a:gd name="T88" fmla="+- 0 12036 11155"/>
                    <a:gd name="T89" fmla="*/ T88 w 1250"/>
                    <a:gd name="T90" fmla="+- 0 5357 3266"/>
                    <a:gd name="T91" fmla="*/ 5357 h 2138"/>
                    <a:gd name="T92" fmla="+- 0 12154 11155"/>
                    <a:gd name="T93" fmla="*/ T92 w 1250"/>
                    <a:gd name="T94" fmla="+- 0 5383 3266"/>
                    <a:gd name="T95" fmla="*/ 5383 h 2138"/>
                    <a:gd name="T96" fmla="+- 0 12278 11155"/>
                    <a:gd name="T97" fmla="*/ T96 w 1250"/>
                    <a:gd name="T98" fmla="+- 0 5398 3266"/>
                    <a:gd name="T99" fmla="*/ 5398 h 2138"/>
                    <a:gd name="T100" fmla="+- 0 12406 11155"/>
                    <a:gd name="T101" fmla="*/ T100 w 1250"/>
                    <a:gd name="T102" fmla="+- 0 5405 3266"/>
                    <a:gd name="T103" fmla="*/ 5405 h 213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</a:cxnLst>
                  <a:rect l="0" t="0" r="r" b="b"/>
                  <a:pathLst>
                    <a:path w="1250" h="2138">
                      <a:moveTo>
                        <a:pt x="1251" y="2139"/>
                      </a:moveTo>
                      <a:lnTo>
                        <a:pt x="1123" y="2093"/>
                      </a:lnTo>
                      <a:lnTo>
                        <a:pt x="1006" y="2076"/>
                      </a:lnTo>
                      <a:lnTo>
                        <a:pt x="888" y="2050"/>
                      </a:lnTo>
                      <a:lnTo>
                        <a:pt x="778" y="2016"/>
                      </a:lnTo>
                      <a:lnTo>
                        <a:pt x="672" y="1973"/>
                      </a:lnTo>
                      <a:lnTo>
                        <a:pt x="571" y="1920"/>
                      </a:lnTo>
                      <a:lnTo>
                        <a:pt x="478" y="1863"/>
                      </a:lnTo>
                      <a:lnTo>
                        <a:pt x="394" y="1796"/>
                      </a:lnTo>
                      <a:lnTo>
                        <a:pt x="317" y="1721"/>
                      </a:lnTo>
                      <a:lnTo>
                        <a:pt x="245" y="1642"/>
                      </a:lnTo>
                      <a:lnTo>
                        <a:pt x="185" y="1558"/>
                      </a:lnTo>
                      <a:lnTo>
                        <a:pt x="135" y="1469"/>
                      </a:lnTo>
                      <a:lnTo>
                        <a:pt x="101" y="1488"/>
                      </a:lnTo>
                      <a:lnTo>
                        <a:pt x="154" y="1580"/>
                      </a:lnTo>
                      <a:lnTo>
                        <a:pt x="216" y="1668"/>
                      </a:lnTo>
                      <a:lnTo>
                        <a:pt x="288" y="1750"/>
                      </a:lnTo>
                      <a:lnTo>
                        <a:pt x="370" y="1827"/>
                      </a:lnTo>
                      <a:lnTo>
                        <a:pt x="456" y="1896"/>
                      </a:lnTo>
                      <a:lnTo>
                        <a:pt x="555" y="1956"/>
                      </a:lnTo>
                      <a:lnTo>
                        <a:pt x="655" y="2009"/>
                      </a:lnTo>
                      <a:lnTo>
                        <a:pt x="766" y="2055"/>
                      </a:lnTo>
                      <a:lnTo>
                        <a:pt x="881" y="2091"/>
                      </a:lnTo>
                      <a:lnTo>
                        <a:pt x="999" y="2117"/>
                      </a:lnTo>
                      <a:lnTo>
                        <a:pt x="1123" y="2132"/>
                      </a:lnTo>
                      <a:lnTo>
                        <a:pt x="1251" y="21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6" name="Freeform 85">
                  <a:extLst>
                    <a:ext uri="{FF2B5EF4-FFF2-40B4-BE49-F238E27FC236}">
                      <a16:creationId xmlns:a16="http://schemas.microsoft.com/office/drawing/2014/main" id="{0E05F79E-F6AB-CAAE-0A1B-B601CC819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55" y="3266"/>
                  <a:ext cx="1250" cy="2138"/>
                </a:xfrm>
                <a:custGeom>
                  <a:avLst/>
                  <a:gdLst>
                    <a:gd name="T0" fmla="+- 0 11155 11155"/>
                    <a:gd name="T1" fmla="*/ T0 w 1250"/>
                    <a:gd name="T2" fmla="+- 0 4337 3266"/>
                    <a:gd name="T3" fmla="*/ 4337 h 2138"/>
                    <a:gd name="T4" fmla="+- 0 11182 11155"/>
                    <a:gd name="T5" fmla="*/ T4 w 1250"/>
                    <a:gd name="T6" fmla="+- 0 4553 3266"/>
                    <a:gd name="T7" fmla="*/ 4553 h 2138"/>
                    <a:gd name="T8" fmla="+- 0 11256 11155"/>
                    <a:gd name="T9" fmla="*/ T8 w 1250"/>
                    <a:gd name="T10" fmla="+- 0 4754 3266"/>
                    <a:gd name="T11" fmla="*/ 4754 h 2138"/>
                    <a:gd name="T12" fmla="+- 0 11251 11155"/>
                    <a:gd name="T13" fmla="*/ T12 w 1250"/>
                    <a:gd name="T14" fmla="+- 0 4639 3266"/>
                    <a:gd name="T15" fmla="*/ 4639 h 2138"/>
                    <a:gd name="T16" fmla="+- 0 11201 11155"/>
                    <a:gd name="T17" fmla="*/ T16 w 1250"/>
                    <a:gd name="T18" fmla="+- 0 4440 3266"/>
                    <a:gd name="T19" fmla="*/ 4440 h 2138"/>
                    <a:gd name="T20" fmla="+- 0 11196 11155"/>
                    <a:gd name="T21" fmla="*/ T20 w 1250"/>
                    <a:gd name="T22" fmla="+- 0 4334 3266"/>
                    <a:gd name="T23" fmla="*/ 4334 h 2138"/>
                    <a:gd name="T24" fmla="+- 0 11220 11155"/>
                    <a:gd name="T25" fmla="*/ T24 w 1250"/>
                    <a:gd name="T26" fmla="+- 0 4128 3266"/>
                    <a:gd name="T27" fmla="*/ 4128 h 2138"/>
                    <a:gd name="T28" fmla="+- 0 11292 11155"/>
                    <a:gd name="T29" fmla="*/ T28 w 1250"/>
                    <a:gd name="T30" fmla="+- 0 3936 3266"/>
                    <a:gd name="T31" fmla="*/ 3936 h 2138"/>
                    <a:gd name="T32" fmla="+- 0 11402 11155"/>
                    <a:gd name="T33" fmla="*/ T32 w 1250"/>
                    <a:gd name="T34" fmla="+- 0 3761 3266"/>
                    <a:gd name="T35" fmla="*/ 3761 h 2138"/>
                    <a:gd name="T36" fmla="+- 0 11549 11155"/>
                    <a:gd name="T37" fmla="*/ T36 w 1250"/>
                    <a:gd name="T38" fmla="+- 0 3610 3266"/>
                    <a:gd name="T39" fmla="*/ 3610 h 2138"/>
                    <a:gd name="T40" fmla="+- 0 11729 11155"/>
                    <a:gd name="T41" fmla="*/ T40 w 1250"/>
                    <a:gd name="T42" fmla="+- 0 3482 3266"/>
                    <a:gd name="T43" fmla="*/ 3482 h 2138"/>
                    <a:gd name="T44" fmla="+- 0 11935 11155"/>
                    <a:gd name="T45" fmla="*/ T44 w 1250"/>
                    <a:gd name="T46" fmla="+- 0 3389 3266"/>
                    <a:gd name="T47" fmla="*/ 3389 h 2138"/>
                    <a:gd name="T48" fmla="+- 0 12161 11155"/>
                    <a:gd name="T49" fmla="*/ T48 w 1250"/>
                    <a:gd name="T50" fmla="+- 0 3329 3266"/>
                    <a:gd name="T51" fmla="*/ 3329 h 2138"/>
                    <a:gd name="T52" fmla="+- 0 12406 11155"/>
                    <a:gd name="T53" fmla="*/ T52 w 1250"/>
                    <a:gd name="T54" fmla="+- 0 3307 3266"/>
                    <a:gd name="T55" fmla="*/ 3307 h 2138"/>
                    <a:gd name="T56" fmla="+- 0 12648 11155"/>
                    <a:gd name="T57" fmla="*/ T56 w 1250"/>
                    <a:gd name="T58" fmla="+- 0 3329 3266"/>
                    <a:gd name="T59" fmla="*/ 3329 h 2138"/>
                    <a:gd name="T60" fmla="+- 0 12876 11155"/>
                    <a:gd name="T61" fmla="*/ T60 w 1250"/>
                    <a:gd name="T62" fmla="+- 0 3389 3266"/>
                    <a:gd name="T63" fmla="*/ 3389 h 2138"/>
                    <a:gd name="T64" fmla="+- 0 13082 11155"/>
                    <a:gd name="T65" fmla="*/ T64 w 1250"/>
                    <a:gd name="T66" fmla="+- 0 3482 3266"/>
                    <a:gd name="T67" fmla="*/ 3482 h 2138"/>
                    <a:gd name="T68" fmla="+- 0 13262 11155"/>
                    <a:gd name="T69" fmla="*/ T68 w 1250"/>
                    <a:gd name="T70" fmla="+- 0 3610 3266"/>
                    <a:gd name="T71" fmla="*/ 3610 h 2138"/>
                    <a:gd name="T72" fmla="+- 0 13409 11155"/>
                    <a:gd name="T73" fmla="*/ T72 w 1250"/>
                    <a:gd name="T74" fmla="+- 0 3763 3266"/>
                    <a:gd name="T75" fmla="*/ 3763 h 2138"/>
                    <a:gd name="T76" fmla="+- 0 13519 11155"/>
                    <a:gd name="T77" fmla="*/ T76 w 1250"/>
                    <a:gd name="T78" fmla="+- 0 3938 3266"/>
                    <a:gd name="T79" fmla="*/ 3938 h 2138"/>
                    <a:gd name="T80" fmla="+- 0 13591 11155"/>
                    <a:gd name="T81" fmla="*/ T80 w 1250"/>
                    <a:gd name="T82" fmla="+- 0 4130 3266"/>
                    <a:gd name="T83" fmla="*/ 4130 h 2138"/>
                    <a:gd name="T84" fmla="+- 0 13615 11155"/>
                    <a:gd name="T85" fmla="*/ T84 w 1250"/>
                    <a:gd name="T86" fmla="+- 0 4337 3266"/>
                    <a:gd name="T87" fmla="*/ 4337 h 2138"/>
                    <a:gd name="T88" fmla="+- 0 13589 11155"/>
                    <a:gd name="T89" fmla="*/ T88 w 1250"/>
                    <a:gd name="T90" fmla="+- 0 4543 3266"/>
                    <a:gd name="T91" fmla="*/ 4543 h 2138"/>
                    <a:gd name="T92" fmla="+- 0 13519 11155"/>
                    <a:gd name="T93" fmla="*/ T92 w 1250"/>
                    <a:gd name="T94" fmla="+- 0 4735 3266"/>
                    <a:gd name="T95" fmla="*/ 4735 h 2138"/>
                    <a:gd name="T96" fmla="+- 0 13409 11155"/>
                    <a:gd name="T97" fmla="*/ T96 w 1250"/>
                    <a:gd name="T98" fmla="+- 0 4910 3266"/>
                    <a:gd name="T99" fmla="*/ 4910 h 2138"/>
                    <a:gd name="T100" fmla="+- 0 13260 11155"/>
                    <a:gd name="T101" fmla="*/ T100 w 1250"/>
                    <a:gd name="T102" fmla="+- 0 5062 3266"/>
                    <a:gd name="T103" fmla="*/ 5062 h 2138"/>
                    <a:gd name="T104" fmla="+- 0 13082 11155"/>
                    <a:gd name="T105" fmla="*/ T104 w 1250"/>
                    <a:gd name="T106" fmla="+- 0 5189 3266"/>
                    <a:gd name="T107" fmla="*/ 5189 h 2138"/>
                    <a:gd name="T108" fmla="+- 0 12876 11155"/>
                    <a:gd name="T109" fmla="*/ T108 w 1250"/>
                    <a:gd name="T110" fmla="+- 0 5282 3266"/>
                    <a:gd name="T111" fmla="*/ 5282 h 2138"/>
                    <a:gd name="T112" fmla="+- 0 12648 11155"/>
                    <a:gd name="T113" fmla="*/ T112 w 1250"/>
                    <a:gd name="T114" fmla="+- 0 5342 3266"/>
                    <a:gd name="T115" fmla="*/ 5342 h 2138"/>
                    <a:gd name="T116" fmla="+- 0 12403 11155"/>
                    <a:gd name="T117" fmla="*/ T116 w 1250"/>
                    <a:gd name="T118" fmla="+- 0 5364 3266"/>
                    <a:gd name="T119" fmla="*/ 5364 h 2138"/>
                    <a:gd name="T120" fmla="+- 0 12406 11155"/>
                    <a:gd name="T121" fmla="*/ T120 w 1250"/>
                    <a:gd name="T122" fmla="+- 0 5405 3266"/>
                    <a:gd name="T123" fmla="*/ 5405 h 2138"/>
                    <a:gd name="T124" fmla="+- 0 12655 11155"/>
                    <a:gd name="T125" fmla="*/ T124 w 1250"/>
                    <a:gd name="T126" fmla="+- 0 5381 3266"/>
                    <a:gd name="T127" fmla="*/ 5381 h 2138"/>
                    <a:gd name="T128" fmla="+- 0 12890 11155"/>
                    <a:gd name="T129" fmla="*/ T128 w 1250"/>
                    <a:gd name="T130" fmla="+- 0 5321 3266"/>
                    <a:gd name="T131" fmla="*/ 5321 h 2138"/>
                    <a:gd name="T132" fmla="+- 0 13104 11155"/>
                    <a:gd name="T133" fmla="*/ T132 w 1250"/>
                    <a:gd name="T134" fmla="+- 0 5222 3266"/>
                    <a:gd name="T135" fmla="*/ 5222 h 2138"/>
                    <a:gd name="T136" fmla="+- 0 13289 11155"/>
                    <a:gd name="T137" fmla="*/ T136 w 1250"/>
                    <a:gd name="T138" fmla="+- 0 5090 3266"/>
                    <a:gd name="T139" fmla="*/ 5090 h 2138"/>
                    <a:gd name="T140" fmla="+- 0 13440 11155"/>
                    <a:gd name="T141" fmla="*/ T140 w 1250"/>
                    <a:gd name="T142" fmla="+- 0 4932 3266"/>
                    <a:gd name="T143" fmla="*/ 4932 h 2138"/>
                    <a:gd name="T144" fmla="+- 0 13555 11155"/>
                    <a:gd name="T145" fmla="*/ T144 w 1250"/>
                    <a:gd name="T146" fmla="+- 0 4752 3266"/>
                    <a:gd name="T147" fmla="*/ 4752 h 2138"/>
                    <a:gd name="T148" fmla="+- 0 13630 11155"/>
                    <a:gd name="T149" fmla="*/ T148 w 1250"/>
                    <a:gd name="T150" fmla="+- 0 4550 3266"/>
                    <a:gd name="T151" fmla="*/ 4550 h 2138"/>
                    <a:gd name="T152" fmla="+- 0 13654 11155"/>
                    <a:gd name="T153" fmla="*/ T152 w 1250"/>
                    <a:gd name="T154" fmla="+- 0 4334 3266"/>
                    <a:gd name="T155" fmla="*/ 4334 h 2138"/>
                    <a:gd name="T156" fmla="+- 0 13627 11155"/>
                    <a:gd name="T157" fmla="*/ T156 w 1250"/>
                    <a:gd name="T158" fmla="+- 0 4118 3266"/>
                    <a:gd name="T159" fmla="*/ 4118 h 2138"/>
                    <a:gd name="T160" fmla="+- 0 13555 11155"/>
                    <a:gd name="T161" fmla="*/ T160 w 1250"/>
                    <a:gd name="T162" fmla="+- 0 3919 3266"/>
                    <a:gd name="T163" fmla="*/ 3919 h 2138"/>
                    <a:gd name="T164" fmla="+- 0 13440 11155"/>
                    <a:gd name="T165" fmla="*/ T164 w 1250"/>
                    <a:gd name="T166" fmla="+- 0 3737 3266"/>
                    <a:gd name="T167" fmla="*/ 3737 h 2138"/>
                    <a:gd name="T168" fmla="+- 0 13286 11155"/>
                    <a:gd name="T169" fmla="*/ T168 w 1250"/>
                    <a:gd name="T170" fmla="+- 0 3578 3266"/>
                    <a:gd name="T171" fmla="*/ 3578 h 2138"/>
                    <a:gd name="T172" fmla="+- 0 13102 11155"/>
                    <a:gd name="T173" fmla="*/ T172 w 1250"/>
                    <a:gd name="T174" fmla="+- 0 3449 3266"/>
                    <a:gd name="T175" fmla="*/ 3449 h 2138"/>
                    <a:gd name="T176" fmla="+- 0 12888 11155"/>
                    <a:gd name="T177" fmla="*/ T176 w 1250"/>
                    <a:gd name="T178" fmla="+- 0 3350 3266"/>
                    <a:gd name="T179" fmla="*/ 3350 h 2138"/>
                    <a:gd name="T180" fmla="+- 0 12655 11155"/>
                    <a:gd name="T181" fmla="*/ T180 w 1250"/>
                    <a:gd name="T182" fmla="+- 0 3288 3266"/>
                    <a:gd name="T183" fmla="*/ 3288 h 2138"/>
                    <a:gd name="T184" fmla="+- 0 12403 11155"/>
                    <a:gd name="T185" fmla="*/ T184 w 1250"/>
                    <a:gd name="T186" fmla="+- 0 3266 3266"/>
                    <a:gd name="T187" fmla="*/ 3266 h 2138"/>
                    <a:gd name="T188" fmla="+- 0 12154 11155"/>
                    <a:gd name="T189" fmla="*/ T188 w 1250"/>
                    <a:gd name="T190" fmla="+- 0 3288 3266"/>
                    <a:gd name="T191" fmla="*/ 3288 h 2138"/>
                    <a:gd name="T192" fmla="+- 0 11921 11155"/>
                    <a:gd name="T193" fmla="*/ T192 w 1250"/>
                    <a:gd name="T194" fmla="+- 0 3350 3266"/>
                    <a:gd name="T195" fmla="*/ 3350 h 2138"/>
                    <a:gd name="T196" fmla="+- 0 11707 11155"/>
                    <a:gd name="T197" fmla="*/ T196 w 1250"/>
                    <a:gd name="T198" fmla="+- 0 3449 3266"/>
                    <a:gd name="T199" fmla="*/ 3449 h 2138"/>
                    <a:gd name="T200" fmla="+- 0 11522 11155"/>
                    <a:gd name="T201" fmla="*/ T200 w 1250"/>
                    <a:gd name="T202" fmla="+- 0 3581 3266"/>
                    <a:gd name="T203" fmla="*/ 3581 h 2138"/>
                    <a:gd name="T204" fmla="+- 0 11369 11155"/>
                    <a:gd name="T205" fmla="*/ T204 w 1250"/>
                    <a:gd name="T206" fmla="+- 0 3737 3266"/>
                    <a:gd name="T207" fmla="*/ 3737 h 2138"/>
                    <a:gd name="T208" fmla="+- 0 11254 11155"/>
                    <a:gd name="T209" fmla="*/ T208 w 1250"/>
                    <a:gd name="T210" fmla="+- 0 3919 3266"/>
                    <a:gd name="T211" fmla="*/ 3919 h 2138"/>
                    <a:gd name="T212" fmla="+- 0 11182 11155"/>
                    <a:gd name="T213" fmla="*/ T212 w 1250"/>
                    <a:gd name="T214" fmla="+- 0 4121 3266"/>
                    <a:gd name="T215" fmla="*/ 4121 h 2138"/>
                    <a:gd name="T216" fmla="+- 0 11155 11155"/>
                    <a:gd name="T217" fmla="*/ T216 w 1250"/>
                    <a:gd name="T218" fmla="+- 0 4334 3266"/>
                    <a:gd name="T219" fmla="*/ 4334 h 213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</a:cxnLst>
                  <a:rect l="0" t="0" r="r" b="b"/>
                  <a:pathLst>
                    <a:path w="1250" h="2138">
                      <a:moveTo>
                        <a:pt x="21" y="1070"/>
                      </a:moveTo>
                      <a:lnTo>
                        <a:pt x="0" y="1071"/>
                      </a:lnTo>
                      <a:lnTo>
                        <a:pt x="7" y="1181"/>
                      </a:lnTo>
                      <a:lnTo>
                        <a:pt x="27" y="1287"/>
                      </a:lnTo>
                      <a:lnTo>
                        <a:pt x="58" y="1390"/>
                      </a:lnTo>
                      <a:lnTo>
                        <a:pt x="101" y="1488"/>
                      </a:lnTo>
                      <a:lnTo>
                        <a:pt x="135" y="1469"/>
                      </a:lnTo>
                      <a:lnTo>
                        <a:pt x="96" y="1373"/>
                      </a:lnTo>
                      <a:lnTo>
                        <a:pt x="65" y="1275"/>
                      </a:lnTo>
                      <a:lnTo>
                        <a:pt x="46" y="1174"/>
                      </a:lnTo>
                      <a:lnTo>
                        <a:pt x="41" y="1071"/>
                      </a:lnTo>
                      <a:lnTo>
                        <a:pt x="41" y="1068"/>
                      </a:lnTo>
                      <a:lnTo>
                        <a:pt x="46" y="963"/>
                      </a:lnTo>
                      <a:lnTo>
                        <a:pt x="65" y="862"/>
                      </a:lnTo>
                      <a:lnTo>
                        <a:pt x="96" y="764"/>
                      </a:lnTo>
                      <a:lnTo>
                        <a:pt x="137" y="670"/>
                      </a:lnTo>
                      <a:lnTo>
                        <a:pt x="187" y="579"/>
                      </a:lnTo>
                      <a:lnTo>
                        <a:pt x="247" y="495"/>
                      </a:lnTo>
                      <a:lnTo>
                        <a:pt x="317" y="416"/>
                      </a:lnTo>
                      <a:lnTo>
                        <a:pt x="394" y="344"/>
                      </a:lnTo>
                      <a:lnTo>
                        <a:pt x="480" y="276"/>
                      </a:lnTo>
                      <a:lnTo>
                        <a:pt x="574" y="216"/>
                      </a:lnTo>
                      <a:lnTo>
                        <a:pt x="672" y="166"/>
                      </a:lnTo>
                      <a:lnTo>
                        <a:pt x="780" y="123"/>
                      </a:lnTo>
                      <a:lnTo>
                        <a:pt x="891" y="87"/>
                      </a:lnTo>
                      <a:lnTo>
                        <a:pt x="1006" y="63"/>
                      </a:lnTo>
                      <a:lnTo>
                        <a:pt x="1126" y="46"/>
                      </a:lnTo>
                      <a:lnTo>
                        <a:pt x="1251" y="41"/>
                      </a:lnTo>
                      <a:lnTo>
                        <a:pt x="1375" y="46"/>
                      </a:lnTo>
                      <a:lnTo>
                        <a:pt x="1493" y="63"/>
                      </a:lnTo>
                      <a:lnTo>
                        <a:pt x="1611" y="87"/>
                      </a:lnTo>
                      <a:lnTo>
                        <a:pt x="1721" y="123"/>
                      </a:lnTo>
                      <a:lnTo>
                        <a:pt x="1827" y="166"/>
                      </a:lnTo>
                      <a:lnTo>
                        <a:pt x="1927" y="216"/>
                      </a:lnTo>
                      <a:lnTo>
                        <a:pt x="2021" y="276"/>
                      </a:lnTo>
                      <a:lnTo>
                        <a:pt x="2107" y="344"/>
                      </a:lnTo>
                      <a:lnTo>
                        <a:pt x="2184" y="416"/>
                      </a:lnTo>
                      <a:lnTo>
                        <a:pt x="2254" y="497"/>
                      </a:lnTo>
                      <a:lnTo>
                        <a:pt x="2314" y="581"/>
                      </a:lnTo>
                      <a:lnTo>
                        <a:pt x="2364" y="672"/>
                      </a:lnTo>
                      <a:lnTo>
                        <a:pt x="2405" y="766"/>
                      </a:lnTo>
                      <a:lnTo>
                        <a:pt x="2436" y="864"/>
                      </a:lnTo>
                      <a:lnTo>
                        <a:pt x="2453" y="965"/>
                      </a:lnTo>
                      <a:lnTo>
                        <a:pt x="2460" y="1071"/>
                      </a:lnTo>
                      <a:lnTo>
                        <a:pt x="2453" y="1176"/>
                      </a:lnTo>
                      <a:lnTo>
                        <a:pt x="2434" y="1277"/>
                      </a:lnTo>
                      <a:lnTo>
                        <a:pt x="2405" y="1376"/>
                      </a:lnTo>
                      <a:lnTo>
                        <a:pt x="2364" y="1469"/>
                      </a:lnTo>
                      <a:lnTo>
                        <a:pt x="2314" y="1560"/>
                      </a:lnTo>
                      <a:lnTo>
                        <a:pt x="2254" y="1644"/>
                      </a:lnTo>
                      <a:lnTo>
                        <a:pt x="2184" y="1724"/>
                      </a:lnTo>
                      <a:lnTo>
                        <a:pt x="2105" y="1796"/>
                      </a:lnTo>
                      <a:lnTo>
                        <a:pt x="2019" y="1863"/>
                      </a:lnTo>
                      <a:lnTo>
                        <a:pt x="1927" y="1923"/>
                      </a:lnTo>
                      <a:lnTo>
                        <a:pt x="1827" y="1973"/>
                      </a:lnTo>
                      <a:lnTo>
                        <a:pt x="1721" y="2016"/>
                      </a:lnTo>
                      <a:lnTo>
                        <a:pt x="1611" y="2050"/>
                      </a:lnTo>
                      <a:lnTo>
                        <a:pt x="1493" y="2076"/>
                      </a:lnTo>
                      <a:lnTo>
                        <a:pt x="1373" y="2093"/>
                      </a:lnTo>
                      <a:lnTo>
                        <a:pt x="1248" y="2098"/>
                      </a:lnTo>
                      <a:lnTo>
                        <a:pt x="1123" y="2093"/>
                      </a:lnTo>
                      <a:lnTo>
                        <a:pt x="1251" y="2139"/>
                      </a:lnTo>
                      <a:lnTo>
                        <a:pt x="1378" y="2132"/>
                      </a:lnTo>
                      <a:lnTo>
                        <a:pt x="1500" y="2115"/>
                      </a:lnTo>
                      <a:lnTo>
                        <a:pt x="1620" y="2088"/>
                      </a:lnTo>
                      <a:lnTo>
                        <a:pt x="1735" y="2055"/>
                      </a:lnTo>
                      <a:lnTo>
                        <a:pt x="1843" y="2009"/>
                      </a:lnTo>
                      <a:lnTo>
                        <a:pt x="1949" y="1956"/>
                      </a:lnTo>
                      <a:lnTo>
                        <a:pt x="2043" y="1894"/>
                      </a:lnTo>
                      <a:lnTo>
                        <a:pt x="2134" y="1824"/>
                      </a:lnTo>
                      <a:lnTo>
                        <a:pt x="2213" y="1750"/>
                      </a:lnTo>
                      <a:lnTo>
                        <a:pt x="2285" y="1666"/>
                      </a:lnTo>
                      <a:lnTo>
                        <a:pt x="2350" y="1580"/>
                      </a:lnTo>
                      <a:lnTo>
                        <a:pt x="2400" y="1486"/>
                      </a:lnTo>
                      <a:lnTo>
                        <a:pt x="2443" y="1388"/>
                      </a:lnTo>
                      <a:lnTo>
                        <a:pt x="2475" y="1284"/>
                      </a:lnTo>
                      <a:lnTo>
                        <a:pt x="2494" y="1179"/>
                      </a:lnTo>
                      <a:lnTo>
                        <a:pt x="2499" y="1068"/>
                      </a:lnTo>
                      <a:lnTo>
                        <a:pt x="2494" y="958"/>
                      </a:lnTo>
                      <a:lnTo>
                        <a:pt x="2472" y="852"/>
                      </a:lnTo>
                      <a:lnTo>
                        <a:pt x="2441" y="749"/>
                      </a:lnTo>
                      <a:lnTo>
                        <a:pt x="2400" y="653"/>
                      </a:lnTo>
                      <a:lnTo>
                        <a:pt x="2347" y="557"/>
                      </a:lnTo>
                      <a:lnTo>
                        <a:pt x="2285" y="471"/>
                      </a:lnTo>
                      <a:lnTo>
                        <a:pt x="2211" y="387"/>
                      </a:lnTo>
                      <a:lnTo>
                        <a:pt x="2131" y="312"/>
                      </a:lnTo>
                      <a:lnTo>
                        <a:pt x="2043" y="245"/>
                      </a:lnTo>
                      <a:lnTo>
                        <a:pt x="1947" y="183"/>
                      </a:lnTo>
                      <a:lnTo>
                        <a:pt x="1843" y="128"/>
                      </a:lnTo>
                      <a:lnTo>
                        <a:pt x="1733" y="84"/>
                      </a:lnTo>
                      <a:lnTo>
                        <a:pt x="1620" y="48"/>
                      </a:lnTo>
                      <a:lnTo>
                        <a:pt x="1500" y="22"/>
                      </a:lnTo>
                      <a:lnTo>
                        <a:pt x="1375" y="5"/>
                      </a:lnTo>
                      <a:lnTo>
                        <a:pt x="1248" y="0"/>
                      </a:lnTo>
                      <a:lnTo>
                        <a:pt x="1121" y="5"/>
                      </a:lnTo>
                      <a:lnTo>
                        <a:pt x="999" y="22"/>
                      </a:lnTo>
                      <a:lnTo>
                        <a:pt x="879" y="48"/>
                      </a:lnTo>
                      <a:lnTo>
                        <a:pt x="766" y="84"/>
                      </a:lnTo>
                      <a:lnTo>
                        <a:pt x="655" y="130"/>
                      </a:lnTo>
                      <a:lnTo>
                        <a:pt x="552" y="183"/>
                      </a:lnTo>
                      <a:lnTo>
                        <a:pt x="456" y="245"/>
                      </a:lnTo>
                      <a:lnTo>
                        <a:pt x="367" y="315"/>
                      </a:lnTo>
                      <a:lnTo>
                        <a:pt x="288" y="389"/>
                      </a:lnTo>
                      <a:lnTo>
                        <a:pt x="214" y="471"/>
                      </a:lnTo>
                      <a:lnTo>
                        <a:pt x="151" y="560"/>
                      </a:lnTo>
                      <a:lnTo>
                        <a:pt x="99" y="653"/>
                      </a:lnTo>
                      <a:lnTo>
                        <a:pt x="58" y="752"/>
                      </a:lnTo>
                      <a:lnTo>
                        <a:pt x="27" y="855"/>
                      </a:lnTo>
                      <a:lnTo>
                        <a:pt x="7" y="960"/>
                      </a:lnTo>
                      <a:lnTo>
                        <a:pt x="0" y="1068"/>
                      </a:lnTo>
                      <a:lnTo>
                        <a:pt x="21" y="10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7" name="Freeform 86">
                  <a:extLst>
                    <a:ext uri="{FF2B5EF4-FFF2-40B4-BE49-F238E27FC236}">
                      <a16:creationId xmlns:a16="http://schemas.microsoft.com/office/drawing/2014/main" id="{29620F32-1FBB-E4E9-4073-451FABE0DE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55" y="3266"/>
                  <a:ext cx="1250" cy="2138"/>
                </a:xfrm>
                <a:custGeom>
                  <a:avLst/>
                  <a:gdLst>
                    <a:gd name="T0" fmla="+- 0 11196 11155"/>
                    <a:gd name="T1" fmla="*/ T0 w 1250"/>
                    <a:gd name="T2" fmla="+- 0 4336 3266"/>
                    <a:gd name="T3" fmla="*/ 4336 h 2138"/>
                    <a:gd name="T4" fmla="+- 0 11201 11155"/>
                    <a:gd name="T5" fmla="*/ T4 w 1250"/>
                    <a:gd name="T6" fmla="+- 0 4229 3266"/>
                    <a:gd name="T7" fmla="*/ 4229 h 2138"/>
                    <a:gd name="T8" fmla="+- 0 11196 11155"/>
                    <a:gd name="T9" fmla="*/ T8 w 1250"/>
                    <a:gd name="T10" fmla="+- 0 4334 3266"/>
                    <a:gd name="T11" fmla="*/ 4334 h 2138"/>
                    <a:gd name="T12" fmla="+- 0 11196 11155"/>
                    <a:gd name="T13" fmla="*/ T12 w 1250"/>
                    <a:gd name="T14" fmla="+- 0 4337 3266"/>
                    <a:gd name="T15" fmla="*/ 4337 h 2138"/>
                    <a:gd name="T16" fmla="+- 0 11201 11155"/>
                    <a:gd name="T17" fmla="*/ T16 w 1250"/>
                    <a:gd name="T18" fmla="+- 0 4440 3266"/>
                    <a:gd name="T19" fmla="*/ 4440 h 2138"/>
                    <a:gd name="T20" fmla="+- 0 11196 11155"/>
                    <a:gd name="T21" fmla="*/ T20 w 1250"/>
                    <a:gd name="T22" fmla="+- 0 4336 3266"/>
                    <a:gd name="T23" fmla="*/ 4336 h 213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250" h="2138">
                      <a:moveTo>
                        <a:pt x="41" y="1070"/>
                      </a:moveTo>
                      <a:lnTo>
                        <a:pt x="46" y="963"/>
                      </a:lnTo>
                      <a:lnTo>
                        <a:pt x="41" y="1068"/>
                      </a:lnTo>
                      <a:lnTo>
                        <a:pt x="41" y="1071"/>
                      </a:lnTo>
                      <a:lnTo>
                        <a:pt x="46" y="1174"/>
                      </a:lnTo>
                      <a:lnTo>
                        <a:pt x="41" y="10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2135" name="Picture 87">
                  <a:extLst>
                    <a:ext uri="{FF2B5EF4-FFF2-40B4-BE49-F238E27FC236}">
                      <a16:creationId xmlns:a16="http://schemas.microsoft.com/office/drawing/2014/main" id="{CC77B4F9-05C4-F2F2-EE74-C9784823B22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55" y="6276"/>
                  <a:ext cx="2799" cy="181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2068" name="Group 88">
                  <a:extLst>
                    <a:ext uri="{FF2B5EF4-FFF2-40B4-BE49-F238E27FC236}">
                      <a16:creationId xmlns:a16="http://schemas.microsoft.com/office/drawing/2014/main" id="{B9BB2880-BE81-DFDC-56D8-865C90527DB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26" y="3058"/>
                  <a:ext cx="9739" cy="7044"/>
                  <a:chOff x="3026" y="3058"/>
                  <a:chExt cx="9739" cy="7044"/>
                </a:xfrm>
              </p:grpSpPr>
              <p:sp>
                <p:nvSpPr>
                  <p:cNvPr id="2069" name="Freeform 89">
                    <a:extLst>
                      <a:ext uri="{FF2B5EF4-FFF2-40B4-BE49-F238E27FC236}">
                        <a16:creationId xmlns:a16="http://schemas.microsoft.com/office/drawing/2014/main" id="{47552041-46E9-DDA2-88FD-3CEABCCBAD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29" y="3331"/>
                    <a:ext cx="6324" cy="5590"/>
                  </a:xfrm>
                  <a:custGeom>
                    <a:avLst/>
                    <a:gdLst>
                      <a:gd name="T0" fmla="+- 0 8568 5729"/>
                      <a:gd name="T1" fmla="*/ T0 w 6324"/>
                      <a:gd name="T2" fmla="+- 0 3346 3331"/>
                      <a:gd name="T3" fmla="*/ 3346 h 5590"/>
                      <a:gd name="T4" fmla="+- 0 7951 5729"/>
                      <a:gd name="T5" fmla="*/ T4 w 6324"/>
                      <a:gd name="T6" fmla="+- 0 3458 3331"/>
                      <a:gd name="T7" fmla="*/ 3458 h 5590"/>
                      <a:gd name="T8" fmla="+- 0 7382 5729"/>
                      <a:gd name="T9" fmla="*/ T8 w 6324"/>
                      <a:gd name="T10" fmla="+- 0 3670 3331"/>
                      <a:gd name="T11" fmla="*/ 3670 h 5590"/>
                      <a:gd name="T12" fmla="+- 0 6881 5729"/>
                      <a:gd name="T13" fmla="*/ T12 w 6324"/>
                      <a:gd name="T14" fmla="+- 0 3970 3331"/>
                      <a:gd name="T15" fmla="*/ 3970 h 5590"/>
                      <a:gd name="T16" fmla="+- 0 6451 5729"/>
                      <a:gd name="T17" fmla="*/ T16 w 6324"/>
                      <a:gd name="T18" fmla="+- 0 4349 3331"/>
                      <a:gd name="T19" fmla="*/ 4349 h 5590"/>
                      <a:gd name="T20" fmla="+- 0 6110 5729"/>
                      <a:gd name="T21" fmla="*/ T20 w 6324"/>
                      <a:gd name="T22" fmla="+- 0 4793 3331"/>
                      <a:gd name="T23" fmla="*/ 4793 h 5590"/>
                      <a:gd name="T24" fmla="+- 0 5870 5729"/>
                      <a:gd name="T25" fmla="*/ T24 w 6324"/>
                      <a:gd name="T26" fmla="+- 0 5294 3331"/>
                      <a:gd name="T27" fmla="*/ 5294 h 5590"/>
                      <a:gd name="T28" fmla="+- 0 5746 5729"/>
                      <a:gd name="T29" fmla="*/ T28 w 6324"/>
                      <a:gd name="T30" fmla="+- 0 5839 3331"/>
                      <a:gd name="T31" fmla="*/ 5839 h 5590"/>
                      <a:gd name="T32" fmla="+- 0 5746 5729"/>
                      <a:gd name="T33" fmla="*/ T32 w 6324"/>
                      <a:gd name="T34" fmla="+- 0 6410 3331"/>
                      <a:gd name="T35" fmla="*/ 6410 h 5590"/>
                      <a:gd name="T36" fmla="+- 0 5870 5729"/>
                      <a:gd name="T37" fmla="*/ T36 w 6324"/>
                      <a:gd name="T38" fmla="+- 0 6958 3331"/>
                      <a:gd name="T39" fmla="*/ 6958 h 5590"/>
                      <a:gd name="T40" fmla="+- 0 6110 5729"/>
                      <a:gd name="T41" fmla="*/ T40 w 6324"/>
                      <a:gd name="T42" fmla="+- 0 7459 3331"/>
                      <a:gd name="T43" fmla="*/ 7459 h 5590"/>
                      <a:gd name="T44" fmla="+- 0 6451 5729"/>
                      <a:gd name="T45" fmla="*/ T44 w 6324"/>
                      <a:gd name="T46" fmla="+- 0 7906 3331"/>
                      <a:gd name="T47" fmla="*/ 7906 h 5590"/>
                      <a:gd name="T48" fmla="+- 0 6881 5729"/>
                      <a:gd name="T49" fmla="*/ T48 w 6324"/>
                      <a:gd name="T50" fmla="+- 0 8282 3331"/>
                      <a:gd name="T51" fmla="*/ 8282 h 5590"/>
                      <a:gd name="T52" fmla="+- 0 7382 5729"/>
                      <a:gd name="T53" fmla="*/ T52 w 6324"/>
                      <a:gd name="T54" fmla="+- 0 8585 3331"/>
                      <a:gd name="T55" fmla="*/ 8585 h 5590"/>
                      <a:gd name="T56" fmla="+- 0 7951 5729"/>
                      <a:gd name="T57" fmla="*/ T56 w 6324"/>
                      <a:gd name="T58" fmla="+- 0 8796 3331"/>
                      <a:gd name="T59" fmla="*/ 8796 h 5590"/>
                      <a:gd name="T60" fmla="+- 0 8568 5729"/>
                      <a:gd name="T61" fmla="*/ T60 w 6324"/>
                      <a:gd name="T62" fmla="+- 0 8906 3331"/>
                      <a:gd name="T63" fmla="*/ 8906 h 5590"/>
                      <a:gd name="T64" fmla="+- 0 9214 5729"/>
                      <a:gd name="T65" fmla="*/ T64 w 6324"/>
                      <a:gd name="T66" fmla="+- 0 8906 3331"/>
                      <a:gd name="T67" fmla="*/ 8906 h 5590"/>
                      <a:gd name="T68" fmla="+- 0 9830 5729"/>
                      <a:gd name="T69" fmla="*/ T68 w 6324"/>
                      <a:gd name="T70" fmla="+- 0 8796 3331"/>
                      <a:gd name="T71" fmla="*/ 8796 h 5590"/>
                      <a:gd name="T72" fmla="+- 0 10397 5729"/>
                      <a:gd name="T73" fmla="*/ T72 w 6324"/>
                      <a:gd name="T74" fmla="+- 0 8585 3331"/>
                      <a:gd name="T75" fmla="*/ 8585 h 5590"/>
                      <a:gd name="T76" fmla="+- 0 10901 5729"/>
                      <a:gd name="T77" fmla="*/ T76 w 6324"/>
                      <a:gd name="T78" fmla="+- 0 8282 3331"/>
                      <a:gd name="T79" fmla="*/ 8282 h 5590"/>
                      <a:gd name="T80" fmla="+- 0 11330 5729"/>
                      <a:gd name="T81" fmla="*/ T80 w 6324"/>
                      <a:gd name="T82" fmla="+- 0 7906 3331"/>
                      <a:gd name="T83" fmla="*/ 7906 h 5590"/>
                      <a:gd name="T84" fmla="+- 0 11671 5729"/>
                      <a:gd name="T85" fmla="*/ T84 w 6324"/>
                      <a:gd name="T86" fmla="+- 0 7459 3331"/>
                      <a:gd name="T87" fmla="*/ 7459 h 5590"/>
                      <a:gd name="T88" fmla="+- 0 11911 5729"/>
                      <a:gd name="T89" fmla="*/ T88 w 6324"/>
                      <a:gd name="T90" fmla="+- 0 6958 3331"/>
                      <a:gd name="T91" fmla="*/ 6958 h 5590"/>
                      <a:gd name="T92" fmla="+- 0 12036 5729"/>
                      <a:gd name="T93" fmla="*/ T92 w 6324"/>
                      <a:gd name="T94" fmla="+- 0 6410 3331"/>
                      <a:gd name="T95" fmla="*/ 6410 h 5590"/>
                      <a:gd name="T96" fmla="+- 0 12036 5729"/>
                      <a:gd name="T97" fmla="*/ T96 w 6324"/>
                      <a:gd name="T98" fmla="+- 0 5839 3331"/>
                      <a:gd name="T99" fmla="*/ 5839 h 5590"/>
                      <a:gd name="T100" fmla="+- 0 11911 5729"/>
                      <a:gd name="T101" fmla="*/ T100 w 6324"/>
                      <a:gd name="T102" fmla="+- 0 5294 3331"/>
                      <a:gd name="T103" fmla="*/ 5294 h 5590"/>
                      <a:gd name="T104" fmla="+- 0 11671 5729"/>
                      <a:gd name="T105" fmla="*/ T104 w 6324"/>
                      <a:gd name="T106" fmla="+- 0 4793 3331"/>
                      <a:gd name="T107" fmla="*/ 4793 h 5590"/>
                      <a:gd name="T108" fmla="+- 0 11330 5729"/>
                      <a:gd name="T109" fmla="*/ T108 w 6324"/>
                      <a:gd name="T110" fmla="+- 0 4349 3331"/>
                      <a:gd name="T111" fmla="*/ 4349 h 5590"/>
                      <a:gd name="T112" fmla="+- 0 10901 5729"/>
                      <a:gd name="T113" fmla="*/ T112 w 6324"/>
                      <a:gd name="T114" fmla="+- 0 3970 3331"/>
                      <a:gd name="T115" fmla="*/ 3970 h 5590"/>
                      <a:gd name="T116" fmla="+- 0 10397 5729"/>
                      <a:gd name="T117" fmla="*/ T116 w 6324"/>
                      <a:gd name="T118" fmla="+- 0 3670 3331"/>
                      <a:gd name="T119" fmla="*/ 3670 h 5590"/>
                      <a:gd name="T120" fmla="+- 0 9830 5729"/>
                      <a:gd name="T121" fmla="*/ T120 w 6324"/>
                      <a:gd name="T122" fmla="+- 0 3458 3331"/>
                      <a:gd name="T123" fmla="*/ 3458 h 5590"/>
                      <a:gd name="T124" fmla="+- 0 9214 5729"/>
                      <a:gd name="T125" fmla="*/ T124 w 6324"/>
                      <a:gd name="T126" fmla="+- 0 3346 3331"/>
                      <a:gd name="T127" fmla="*/ 3346 h 559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  <a:cxn ang="0">
                        <a:pos x="T101" y="T103"/>
                      </a:cxn>
                      <a:cxn ang="0">
                        <a:pos x="T105" y="T107"/>
                      </a:cxn>
                      <a:cxn ang="0">
                        <a:pos x="T109" y="T111"/>
                      </a:cxn>
                      <a:cxn ang="0">
                        <a:pos x="T113" y="T115"/>
                      </a:cxn>
                      <a:cxn ang="0">
                        <a:pos x="T117" y="T119"/>
                      </a:cxn>
                      <a:cxn ang="0">
                        <a:pos x="T121" y="T123"/>
                      </a:cxn>
                      <a:cxn ang="0">
                        <a:pos x="T125" y="T127"/>
                      </a:cxn>
                    </a:cxnLst>
                    <a:rect l="0" t="0" r="r" b="b"/>
                    <a:pathLst>
                      <a:path w="6324" h="5590">
                        <a:moveTo>
                          <a:pt x="3161" y="0"/>
                        </a:moveTo>
                        <a:lnTo>
                          <a:pt x="2839" y="15"/>
                        </a:lnTo>
                        <a:lnTo>
                          <a:pt x="2525" y="58"/>
                        </a:lnTo>
                        <a:lnTo>
                          <a:pt x="2222" y="127"/>
                        </a:lnTo>
                        <a:lnTo>
                          <a:pt x="1929" y="221"/>
                        </a:lnTo>
                        <a:lnTo>
                          <a:pt x="1653" y="339"/>
                        </a:lnTo>
                        <a:lnTo>
                          <a:pt x="1394" y="478"/>
                        </a:lnTo>
                        <a:lnTo>
                          <a:pt x="1152" y="639"/>
                        </a:lnTo>
                        <a:lnTo>
                          <a:pt x="926" y="819"/>
                        </a:lnTo>
                        <a:lnTo>
                          <a:pt x="722" y="1018"/>
                        </a:lnTo>
                        <a:lnTo>
                          <a:pt x="540" y="1231"/>
                        </a:lnTo>
                        <a:lnTo>
                          <a:pt x="381" y="1462"/>
                        </a:lnTo>
                        <a:lnTo>
                          <a:pt x="247" y="1707"/>
                        </a:lnTo>
                        <a:lnTo>
                          <a:pt x="141" y="1963"/>
                        </a:lnTo>
                        <a:lnTo>
                          <a:pt x="62" y="2232"/>
                        </a:lnTo>
                        <a:lnTo>
                          <a:pt x="17" y="2508"/>
                        </a:lnTo>
                        <a:lnTo>
                          <a:pt x="0" y="2794"/>
                        </a:lnTo>
                        <a:lnTo>
                          <a:pt x="17" y="3079"/>
                        </a:lnTo>
                        <a:lnTo>
                          <a:pt x="62" y="3358"/>
                        </a:lnTo>
                        <a:lnTo>
                          <a:pt x="141" y="3627"/>
                        </a:lnTo>
                        <a:lnTo>
                          <a:pt x="247" y="3883"/>
                        </a:lnTo>
                        <a:lnTo>
                          <a:pt x="381" y="4128"/>
                        </a:lnTo>
                        <a:lnTo>
                          <a:pt x="540" y="4359"/>
                        </a:lnTo>
                        <a:lnTo>
                          <a:pt x="722" y="4575"/>
                        </a:lnTo>
                        <a:lnTo>
                          <a:pt x="926" y="4771"/>
                        </a:lnTo>
                        <a:lnTo>
                          <a:pt x="1152" y="4951"/>
                        </a:lnTo>
                        <a:lnTo>
                          <a:pt x="1394" y="5112"/>
                        </a:lnTo>
                        <a:lnTo>
                          <a:pt x="1653" y="5254"/>
                        </a:lnTo>
                        <a:lnTo>
                          <a:pt x="1929" y="5371"/>
                        </a:lnTo>
                        <a:lnTo>
                          <a:pt x="2222" y="5465"/>
                        </a:lnTo>
                        <a:lnTo>
                          <a:pt x="2525" y="5532"/>
                        </a:lnTo>
                        <a:lnTo>
                          <a:pt x="2839" y="5575"/>
                        </a:lnTo>
                        <a:lnTo>
                          <a:pt x="3161" y="5590"/>
                        </a:lnTo>
                        <a:lnTo>
                          <a:pt x="3485" y="5575"/>
                        </a:lnTo>
                        <a:lnTo>
                          <a:pt x="3799" y="5532"/>
                        </a:lnTo>
                        <a:lnTo>
                          <a:pt x="4101" y="5465"/>
                        </a:lnTo>
                        <a:lnTo>
                          <a:pt x="4392" y="5371"/>
                        </a:lnTo>
                        <a:lnTo>
                          <a:pt x="4668" y="5254"/>
                        </a:lnTo>
                        <a:lnTo>
                          <a:pt x="4929" y="5112"/>
                        </a:lnTo>
                        <a:lnTo>
                          <a:pt x="5172" y="4951"/>
                        </a:lnTo>
                        <a:lnTo>
                          <a:pt x="5397" y="4771"/>
                        </a:lnTo>
                        <a:lnTo>
                          <a:pt x="5601" y="4575"/>
                        </a:lnTo>
                        <a:lnTo>
                          <a:pt x="5784" y="4359"/>
                        </a:lnTo>
                        <a:lnTo>
                          <a:pt x="5942" y="4128"/>
                        </a:lnTo>
                        <a:lnTo>
                          <a:pt x="6077" y="3883"/>
                        </a:lnTo>
                        <a:lnTo>
                          <a:pt x="6182" y="3627"/>
                        </a:lnTo>
                        <a:lnTo>
                          <a:pt x="6259" y="3358"/>
                        </a:lnTo>
                        <a:lnTo>
                          <a:pt x="6307" y="3079"/>
                        </a:lnTo>
                        <a:lnTo>
                          <a:pt x="6324" y="2794"/>
                        </a:lnTo>
                        <a:lnTo>
                          <a:pt x="6307" y="2508"/>
                        </a:lnTo>
                        <a:lnTo>
                          <a:pt x="6259" y="2232"/>
                        </a:lnTo>
                        <a:lnTo>
                          <a:pt x="6182" y="1963"/>
                        </a:lnTo>
                        <a:lnTo>
                          <a:pt x="6077" y="1707"/>
                        </a:lnTo>
                        <a:lnTo>
                          <a:pt x="5942" y="1462"/>
                        </a:lnTo>
                        <a:lnTo>
                          <a:pt x="5784" y="1231"/>
                        </a:lnTo>
                        <a:lnTo>
                          <a:pt x="5601" y="1018"/>
                        </a:lnTo>
                        <a:lnTo>
                          <a:pt x="5397" y="819"/>
                        </a:lnTo>
                        <a:lnTo>
                          <a:pt x="5172" y="639"/>
                        </a:lnTo>
                        <a:lnTo>
                          <a:pt x="4929" y="478"/>
                        </a:lnTo>
                        <a:lnTo>
                          <a:pt x="4668" y="339"/>
                        </a:lnTo>
                        <a:lnTo>
                          <a:pt x="4392" y="221"/>
                        </a:lnTo>
                        <a:lnTo>
                          <a:pt x="4101" y="127"/>
                        </a:lnTo>
                        <a:lnTo>
                          <a:pt x="3799" y="58"/>
                        </a:lnTo>
                        <a:lnTo>
                          <a:pt x="3485" y="15"/>
                        </a:lnTo>
                        <a:lnTo>
                          <a:pt x="3161" y="0"/>
                        </a:lnTo>
                        <a:close/>
                      </a:path>
                    </a:pathLst>
                  </a:custGeom>
                  <a:solidFill>
                    <a:srgbClr val="00AF4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sr-Cyrl-RS" dirty="0"/>
                  </a:p>
                  <a:p>
                    <a:r>
                      <a:rPr lang="sr-Cyrl-RS" dirty="0"/>
                      <a:t>                                                                    </a:t>
                    </a:r>
                  </a:p>
                  <a:p>
                    <a:r>
                      <a:rPr lang="sr-Cyrl-RS" dirty="0"/>
                      <a:t>	</a:t>
                    </a:r>
                  </a:p>
                  <a:p>
                    <a:endParaRPr lang="sr-Cyrl-RS" b="1" dirty="0"/>
                  </a:p>
                  <a:p>
                    <a:r>
                      <a:rPr lang="sr-Cyrl-RS" b="1" dirty="0"/>
                      <a:t>                 Општинска управа</a:t>
                    </a:r>
                  </a:p>
                  <a:p>
                    <a:r>
                      <a:rPr lang="sr-Cyrl-RS" b="1" dirty="0"/>
                      <a:t>	</a:t>
                    </a:r>
                    <a:r>
                      <a:rPr lang="en-US" b="1" dirty="0"/>
                      <a:t>        </a:t>
                    </a:r>
                    <a:r>
                      <a:rPr lang="sr-Cyrl-RS" b="1" dirty="0"/>
                      <a:t>Председник општине</a:t>
                    </a:r>
                    <a:r>
                      <a:rPr lang="en-US" b="1" dirty="0"/>
                      <a:t>     </a:t>
                    </a:r>
                    <a:endParaRPr lang="sr-Cyrl-RS" b="1" dirty="0"/>
                  </a:p>
                  <a:p>
                    <a:r>
                      <a:rPr lang="sr-Cyrl-RS" b="1" dirty="0"/>
                      <a:t>	</a:t>
                    </a:r>
                    <a:r>
                      <a:rPr lang="en-US" b="1" dirty="0"/>
                      <a:t>           </a:t>
                    </a:r>
                    <a:r>
                      <a:rPr lang="sr-Cyrl-RS" b="1" dirty="0"/>
                      <a:t>Општинско веће</a:t>
                    </a:r>
                  </a:p>
                  <a:p>
                    <a:r>
                      <a:rPr lang="sr-Cyrl-RS" b="1" dirty="0"/>
                      <a:t>	</a:t>
                    </a:r>
                    <a:r>
                      <a:rPr lang="en-US" b="1" dirty="0"/>
                      <a:t>       </a:t>
                    </a:r>
                    <a:r>
                      <a:rPr lang="sr-Cyrl-RS" b="1" dirty="0"/>
                      <a:t>Скупштина општине</a:t>
                    </a:r>
                  </a:p>
                  <a:p>
                    <a:r>
                      <a:rPr lang="sr-Cyrl-RS" b="1" dirty="0"/>
                      <a:t>            </a:t>
                    </a:r>
                    <a:r>
                      <a:rPr lang="en-US" b="1" dirty="0"/>
                      <a:t>         </a:t>
                    </a:r>
                    <a:r>
                      <a:rPr lang="sr-Cyrl-RS" b="1" dirty="0"/>
                      <a:t>Општинско </a:t>
                    </a:r>
                    <a:r>
                      <a:rPr lang="en-US" b="1" dirty="0"/>
                      <a:t>                    	         </a:t>
                    </a:r>
                    <a:r>
                      <a:rPr lang="sr-Cyrl-RS" b="1" dirty="0"/>
                      <a:t>правобранилаштво  </a:t>
                    </a:r>
                  </a:p>
                  <a:p>
                    <a:endParaRPr lang="sr-Cyrl-RS" b="1" dirty="0"/>
                  </a:p>
                  <a:p>
                    <a:r>
                      <a:rPr lang="sr-Cyrl-RS" b="1" dirty="0"/>
                      <a:t>                                                                                  									             </a:t>
                    </a:r>
                    <a:endParaRPr lang="en-US" dirty="0"/>
                  </a:p>
                </p:txBody>
              </p:sp>
              <p:grpSp>
                <p:nvGrpSpPr>
                  <p:cNvPr id="2070" name="Group 90">
                    <a:extLst>
                      <a:ext uri="{FF2B5EF4-FFF2-40B4-BE49-F238E27FC236}">
                        <a16:creationId xmlns:a16="http://schemas.microsoft.com/office/drawing/2014/main" id="{D5C005C3-62B8-A3AE-4AF2-F8F541E6711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26" y="3058"/>
                    <a:ext cx="9739" cy="7044"/>
                    <a:chOff x="3026" y="3058"/>
                    <a:chExt cx="9739" cy="7044"/>
                  </a:xfrm>
                </p:grpSpPr>
                <p:sp>
                  <p:nvSpPr>
                    <p:cNvPr id="2071" name="Freeform 91">
                      <a:extLst>
                        <a:ext uri="{FF2B5EF4-FFF2-40B4-BE49-F238E27FC236}">
                          <a16:creationId xmlns:a16="http://schemas.microsoft.com/office/drawing/2014/main" id="{A34AD0EB-870A-DD53-EE8F-690B5F864AE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707" y="3312"/>
                      <a:ext cx="3185" cy="5630"/>
                    </a:xfrm>
                    <a:custGeom>
                      <a:avLst/>
                      <a:gdLst>
                        <a:gd name="T0" fmla="+- 0 5765 5707"/>
                        <a:gd name="T1" fmla="*/ T0 w 3185"/>
                        <a:gd name="T2" fmla="+- 0 6410 3312"/>
                        <a:gd name="T3" fmla="*/ 6410 h 5630"/>
                        <a:gd name="T4" fmla="+- 0 5748 5707"/>
                        <a:gd name="T5" fmla="*/ T4 w 3185"/>
                        <a:gd name="T6" fmla="+- 0 6126 3312"/>
                        <a:gd name="T7" fmla="*/ 6126 h 5630"/>
                        <a:gd name="T8" fmla="+- 0 5772 5707"/>
                        <a:gd name="T9" fmla="*/ T8 w 3185"/>
                        <a:gd name="T10" fmla="+- 0 6696 3312"/>
                        <a:gd name="T11" fmla="*/ 6696 h 5630"/>
                        <a:gd name="T12" fmla="+- 0 5851 5707"/>
                        <a:gd name="T13" fmla="*/ T12 w 3185"/>
                        <a:gd name="T14" fmla="+- 0 6965 3312"/>
                        <a:gd name="T15" fmla="*/ 6965 h 5630"/>
                        <a:gd name="T16" fmla="+- 0 5959 5707"/>
                        <a:gd name="T17" fmla="*/ T16 w 3185"/>
                        <a:gd name="T18" fmla="+- 0 7224 3312"/>
                        <a:gd name="T19" fmla="*/ 7224 h 5630"/>
                        <a:gd name="T20" fmla="+- 0 6094 5707"/>
                        <a:gd name="T21" fmla="*/ T20 w 3185"/>
                        <a:gd name="T22" fmla="+- 0 7471 3312"/>
                        <a:gd name="T23" fmla="*/ 7471 h 5630"/>
                        <a:gd name="T24" fmla="+- 0 6254 5707"/>
                        <a:gd name="T25" fmla="*/ T24 w 3185"/>
                        <a:gd name="T26" fmla="+- 0 7704 3312"/>
                        <a:gd name="T27" fmla="*/ 7704 h 5630"/>
                        <a:gd name="T28" fmla="+- 0 6437 5707"/>
                        <a:gd name="T29" fmla="*/ T28 w 3185"/>
                        <a:gd name="T30" fmla="+- 0 7920 3312"/>
                        <a:gd name="T31" fmla="*/ 7920 h 5630"/>
                        <a:gd name="T32" fmla="+- 0 6641 5707"/>
                        <a:gd name="T33" fmla="*/ T32 w 3185"/>
                        <a:gd name="T34" fmla="+- 0 8119 3312"/>
                        <a:gd name="T35" fmla="*/ 8119 h 5630"/>
                        <a:gd name="T36" fmla="+- 0 6869 5707"/>
                        <a:gd name="T37" fmla="*/ T36 w 3185"/>
                        <a:gd name="T38" fmla="+- 0 8302 3312"/>
                        <a:gd name="T39" fmla="*/ 8302 h 5630"/>
                        <a:gd name="T40" fmla="+- 0 7114 5707"/>
                        <a:gd name="T41" fmla="*/ T40 w 3185"/>
                        <a:gd name="T42" fmla="+- 0 8462 3312"/>
                        <a:gd name="T43" fmla="*/ 8462 h 5630"/>
                        <a:gd name="T44" fmla="+- 0 7375 5707"/>
                        <a:gd name="T45" fmla="*/ T44 w 3185"/>
                        <a:gd name="T46" fmla="+- 0 8604 3312"/>
                        <a:gd name="T47" fmla="*/ 8604 h 5630"/>
                        <a:gd name="T48" fmla="+- 0 7654 5707"/>
                        <a:gd name="T49" fmla="*/ T48 w 3185"/>
                        <a:gd name="T50" fmla="+- 0 8722 3312"/>
                        <a:gd name="T51" fmla="*/ 8722 h 5630"/>
                        <a:gd name="T52" fmla="+- 0 7946 5707"/>
                        <a:gd name="T53" fmla="*/ T52 w 3185"/>
                        <a:gd name="T54" fmla="+- 0 8815 3312"/>
                        <a:gd name="T55" fmla="*/ 8815 h 5630"/>
                        <a:gd name="T56" fmla="+- 0 8251 5707"/>
                        <a:gd name="T57" fmla="*/ T56 w 3185"/>
                        <a:gd name="T58" fmla="+- 0 8885 3312"/>
                        <a:gd name="T59" fmla="*/ 8885 h 5630"/>
                        <a:gd name="T60" fmla="+- 0 8566 5707"/>
                        <a:gd name="T61" fmla="*/ T60 w 3185"/>
                        <a:gd name="T62" fmla="+- 0 8928 3312"/>
                        <a:gd name="T63" fmla="*/ 8928 h 5630"/>
                        <a:gd name="T64" fmla="+- 0 8892 5707"/>
                        <a:gd name="T65" fmla="*/ T64 w 3185"/>
                        <a:gd name="T66" fmla="+- 0 8942 3312"/>
                        <a:gd name="T67" fmla="*/ 8942 h 5630"/>
                        <a:gd name="T68" fmla="+- 0 8890 5707"/>
                        <a:gd name="T69" fmla="*/ T68 w 3185"/>
                        <a:gd name="T70" fmla="+- 0 8902 3312"/>
                        <a:gd name="T71" fmla="*/ 8902 h 5630"/>
                        <a:gd name="T72" fmla="+- 0 8568 5707"/>
                        <a:gd name="T73" fmla="*/ T72 w 3185"/>
                        <a:gd name="T74" fmla="+- 0 8887 3312"/>
                        <a:gd name="T75" fmla="*/ 8887 h 5630"/>
                        <a:gd name="T76" fmla="+- 0 8256 5707"/>
                        <a:gd name="T77" fmla="*/ T76 w 3185"/>
                        <a:gd name="T78" fmla="+- 0 8846 3312"/>
                        <a:gd name="T79" fmla="*/ 8846 h 5630"/>
                        <a:gd name="T80" fmla="+- 0 7954 5707"/>
                        <a:gd name="T81" fmla="*/ T80 w 3185"/>
                        <a:gd name="T82" fmla="+- 0 8777 3312"/>
                        <a:gd name="T83" fmla="*/ 8777 h 5630"/>
                        <a:gd name="T84" fmla="+- 0 7666 5707"/>
                        <a:gd name="T85" fmla="*/ T84 w 3185"/>
                        <a:gd name="T86" fmla="+- 0 8683 3312"/>
                        <a:gd name="T87" fmla="*/ 8683 h 5630"/>
                        <a:gd name="T88" fmla="+- 0 7392 5707"/>
                        <a:gd name="T89" fmla="*/ T88 w 3185"/>
                        <a:gd name="T90" fmla="+- 0 8568 3312"/>
                        <a:gd name="T91" fmla="*/ 8568 h 5630"/>
                        <a:gd name="T92" fmla="+- 0 7133 5707"/>
                        <a:gd name="T93" fmla="*/ T92 w 3185"/>
                        <a:gd name="T94" fmla="+- 0 8426 3312"/>
                        <a:gd name="T95" fmla="*/ 8426 h 5630"/>
                        <a:gd name="T96" fmla="+- 0 6890 5707"/>
                        <a:gd name="T97" fmla="*/ T96 w 3185"/>
                        <a:gd name="T98" fmla="+- 0 8268 3312"/>
                        <a:gd name="T99" fmla="*/ 8268 h 5630"/>
                        <a:gd name="T100" fmla="+- 0 6667 5707"/>
                        <a:gd name="T101" fmla="*/ T100 w 3185"/>
                        <a:gd name="T102" fmla="+- 0 8088 3312"/>
                        <a:gd name="T103" fmla="*/ 8088 h 5630"/>
                        <a:gd name="T104" fmla="+- 0 6466 5707"/>
                        <a:gd name="T105" fmla="*/ T104 w 3185"/>
                        <a:gd name="T106" fmla="+- 0 7891 3312"/>
                        <a:gd name="T107" fmla="*/ 7891 h 5630"/>
                        <a:gd name="T108" fmla="+- 0 6283 5707"/>
                        <a:gd name="T109" fmla="*/ T108 w 3185"/>
                        <a:gd name="T110" fmla="+- 0 7678 3312"/>
                        <a:gd name="T111" fmla="*/ 7678 h 5630"/>
                        <a:gd name="T112" fmla="+- 0 6125 5707"/>
                        <a:gd name="T113" fmla="*/ T112 w 3185"/>
                        <a:gd name="T114" fmla="+- 0 7450 3312"/>
                        <a:gd name="T115" fmla="*/ 7450 h 5630"/>
                        <a:gd name="T116" fmla="+- 0 5993 5707"/>
                        <a:gd name="T117" fmla="*/ T116 w 3185"/>
                        <a:gd name="T118" fmla="+- 0 7205 3312"/>
                        <a:gd name="T119" fmla="*/ 7205 h 5630"/>
                        <a:gd name="T120" fmla="+- 0 5890 5707"/>
                        <a:gd name="T121" fmla="*/ T120 w 3185"/>
                        <a:gd name="T122" fmla="+- 0 6950 3312"/>
                        <a:gd name="T123" fmla="*/ 6950 h 5630"/>
                        <a:gd name="T124" fmla="+- 0 5810 5707"/>
                        <a:gd name="T125" fmla="*/ T124 w 3185"/>
                        <a:gd name="T126" fmla="+- 0 6684 3312"/>
                        <a:gd name="T127" fmla="*/ 6684 h 5630"/>
                        <a:gd name="T128" fmla="+- 0 5765 5707"/>
                        <a:gd name="T129" fmla="*/ T128 w 3185"/>
                        <a:gd name="T130" fmla="+- 0 6410 3312"/>
                        <a:gd name="T131" fmla="*/ 6410 h 56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  <a:cxn ang="0">
                          <a:pos x="T81" y="T83"/>
                        </a:cxn>
                        <a:cxn ang="0">
                          <a:pos x="T85" y="T87"/>
                        </a:cxn>
                        <a:cxn ang="0">
                          <a:pos x="T89" y="T91"/>
                        </a:cxn>
                        <a:cxn ang="0">
                          <a:pos x="T93" y="T95"/>
                        </a:cxn>
                        <a:cxn ang="0">
                          <a:pos x="T97" y="T99"/>
                        </a:cxn>
                        <a:cxn ang="0">
                          <a:pos x="T101" y="T103"/>
                        </a:cxn>
                        <a:cxn ang="0">
                          <a:pos x="T105" y="T107"/>
                        </a:cxn>
                        <a:cxn ang="0">
                          <a:pos x="T109" y="T111"/>
                        </a:cxn>
                        <a:cxn ang="0">
                          <a:pos x="T113" y="T115"/>
                        </a:cxn>
                        <a:cxn ang="0">
                          <a:pos x="T117" y="T119"/>
                        </a:cxn>
                        <a:cxn ang="0">
                          <a:pos x="T121" y="T123"/>
                        </a:cxn>
                        <a:cxn ang="0">
                          <a:pos x="T125" y="T127"/>
                        </a:cxn>
                        <a:cxn ang="0">
                          <a:pos x="T129" y="T131"/>
                        </a:cxn>
                      </a:cxnLst>
                      <a:rect l="0" t="0" r="r" b="b"/>
                      <a:pathLst>
                        <a:path w="3185" h="5630">
                          <a:moveTo>
                            <a:pt x="58" y="3098"/>
                          </a:moveTo>
                          <a:lnTo>
                            <a:pt x="41" y="2814"/>
                          </a:lnTo>
                          <a:lnTo>
                            <a:pt x="65" y="3384"/>
                          </a:lnTo>
                          <a:lnTo>
                            <a:pt x="144" y="3653"/>
                          </a:lnTo>
                          <a:lnTo>
                            <a:pt x="252" y="3912"/>
                          </a:lnTo>
                          <a:lnTo>
                            <a:pt x="387" y="4159"/>
                          </a:lnTo>
                          <a:lnTo>
                            <a:pt x="547" y="4392"/>
                          </a:lnTo>
                          <a:lnTo>
                            <a:pt x="730" y="4608"/>
                          </a:lnTo>
                          <a:lnTo>
                            <a:pt x="934" y="4807"/>
                          </a:lnTo>
                          <a:lnTo>
                            <a:pt x="1162" y="4990"/>
                          </a:lnTo>
                          <a:lnTo>
                            <a:pt x="1407" y="5150"/>
                          </a:lnTo>
                          <a:lnTo>
                            <a:pt x="1668" y="5292"/>
                          </a:lnTo>
                          <a:lnTo>
                            <a:pt x="1947" y="5410"/>
                          </a:lnTo>
                          <a:lnTo>
                            <a:pt x="2239" y="5503"/>
                          </a:lnTo>
                          <a:lnTo>
                            <a:pt x="2544" y="5573"/>
                          </a:lnTo>
                          <a:lnTo>
                            <a:pt x="2859" y="5616"/>
                          </a:lnTo>
                          <a:lnTo>
                            <a:pt x="3185" y="5630"/>
                          </a:lnTo>
                          <a:lnTo>
                            <a:pt x="3183" y="5590"/>
                          </a:lnTo>
                          <a:lnTo>
                            <a:pt x="2861" y="5575"/>
                          </a:lnTo>
                          <a:lnTo>
                            <a:pt x="2549" y="5534"/>
                          </a:lnTo>
                          <a:lnTo>
                            <a:pt x="2247" y="5465"/>
                          </a:lnTo>
                          <a:lnTo>
                            <a:pt x="1959" y="5371"/>
                          </a:lnTo>
                          <a:lnTo>
                            <a:pt x="1685" y="5256"/>
                          </a:lnTo>
                          <a:lnTo>
                            <a:pt x="1426" y="5114"/>
                          </a:lnTo>
                          <a:lnTo>
                            <a:pt x="1183" y="4956"/>
                          </a:lnTo>
                          <a:lnTo>
                            <a:pt x="960" y="4776"/>
                          </a:lnTo>
                          <a:lnTo>
                            <a:pt x="759" y="4579"/>
                          </a:lnTo>
                          <a:lnTo>
                            <a:pt x="576" y="4366"/>
                          </a:lnTo>
                          <a:lnTo>
                            <a:pt x="418" y="4138"/>
                          </a:lnTo>
                          <a:lnTo>
                            <a:pt x="286" y="3893"/>
                          </a:lnTo>
                          <a:lnTo>
                            <a:pt x="183" y="3638"/>
                          </a:lnTo>
                          <a:lnTo>
                            <a:pt x="103" y="3372"/>
                          </a:lnTo>
                          <a:lnTo>
                            <a:pt x="58" y="309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2" name="Freeform 92">
                      <a:extLst>
                        <a:ext uri="{FF2B5EF4-FFF2-40B4-BE49-F238E27FC236}">
                          <a16:creationId xmlns:a16="http://schemas.microsoft.com/office/drawing/2014/main" id="{F5FFDF78-1A40-E45E-C1DF-5EC36E65E6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707" y="3312"/>
                      <a:ext cx="3185" cy="5630"/>
                    </a:xfrm>
                    <a:custGeom>
                      <a:avLst/>
                      <a:gdLst>
                        <a:gd name="T0" fmla="+- 0 5748 5707"/>
                        <a:gd name="T1" fmla="*/ T0 w 3185"/>
                        <a:gd name="T2" fmla="+- 0 6127 3312"/>
                        <a:gd name="T3" fmla="*/ 6127 h 5630"/>
                        <a:gd name="T4" fmla="+- 0 5748 5707"/>
                        <a:gd name="T5" fmla="*/ T4 w 3185"/>
                        <a:gd name="T6" fmla="+- 0 6125 3312"/>
                        <a:gd name="T7" fmla="*/ 6125 h 5630"/>
                        <a:gd name="T8" fmla="+- 0 5728 5707"/>
                        <a:gd name="T9" fmla="*/ T8 w 3185"/>
                        <a:gd name="T10" fmla="+- 0 6126 3312"/>
                        <a:gd name="T11" fmla="*/ 6126 h 5630"/>
                        <a:gd name="T12" fmla="+- 0 5748 5707"/>
                        <a:gd name="T13" fmla="*/ T12 w 3185"/>
                        <a:gd name="T14" fmla="+- 0 6127 3312"/>
                        <a:gd name="T15" fmla="*/ 6127 h 56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</a:cxnLst>
                      <a:rect l="0" t="0" r="r" b="b"/>
                      <a:pathLst>
                        <a:path w="3185" h="5630">
                          <a:moveTo>
                            <a:pt x="41" y="2815"/>
                          </a:moveTo>
                          <a:lnTo>
                            <a:pt x="41" y="2813"/>
                          </a:lnTo>
                          <a:lnTo>
                            <a:pt x="21" y="2814"/>
                          </a:lnTo>
                          <a:lnTo>
                            <a:pt x="41" y="28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3" name="Freeform 93">
                      <a:extLst>
                        <a:ext uri="{FF2B5EF4-FFF2-40B4-BE49-F238E27FC236}">
                          <a16:creationId xmlns:a16="http://schemas.microsoft.com/office/drawing/2014/main" id="{BDD92207-A0CD-3C93-33DE-FE315F05C9A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707" y="3312"/>
                      <a:ext cx="3185" cy="5630"/>
                    </a:xfrm>
                    <a:custGeom>
                      <a:avLst/>
                      <a:gdLst>
                        <a:gd name="T0" fmla="+- 0 5765 5707"/>
                        <a:gd name="T1" fmla="*/ T0 w 3185"/>
                        <a:gd name="T2" fmla="+- 0 5842 3312"/>
                        <a:gd name="T3" fmla="*/ 5842 h 5630"/>
                        <a:gd name="T4" fmla="+- 0 5890 5707"/>
                        <a:gd name="T5" fmla="*/ T4 w 3185"/>
                        <a:gd name="T6" fmla="+- 0 5302 3312"/>
                        <a:gd name="T7" fmla="*/ 5302 h 5630"/>
                        <a:gd name="T8" fmla="+- 0 6127 5707"/>
                        <a:gd name="T9" fmla="*/ T8 w 3185"/>
                        <a:gd name="T10" fmla="+- 0 4805 3312"/>
                        <a:gd name="T11" fmla="*/ 4805 h 5630"/>
                        <a:gd name="T12" fmla="+- 0 6466 5707"/>
                        <a:gd name="T13" fmla="*/ T12 w 3185"/>
                        <a:gd name="T14" fmla="+- 0 4363 3312"/>
                        <a:gd name="T15" fmla="*/ 4363 h 5630"/>
                        <a:gd name="T16" fmla="+- 0 6893 5707"/>
                        <a:gd name="T17" fmla="*/ T16 w 3185"/>
                        <a:gd name="T18" fmla="+- 0 3986 3312"/>
                        <a:gd name="T19" fmla="*/ 3986 h 5630"/>
                        <a:gd name="T20" fmla="+- 0 7392 5707"/>
                        <a:gd name="T21" fmla="*/ T20 w 3185"/>
                        <a:gd name="T22" fmla="+- 0 3689 3312"/>
                        <a:gd name="T23" fmla="*/ 3689 h 5630"/>
                        <a:gd name="T24" fmla="+- 0 7956 5707"/>
                        <a:gd name="T25" fmla="*/ T24 w 3185"/>
                        <a:gd name="T26" fmla="+- 0 3478 3312"/>
                        <a:gd name="T27" fmla="*/ 3478 h 5630"/>
                        <a:gd name="T28" fmla="+- 0 8570 5707"/>
                        <a:gd name="T29" fmla="*/ T28 w 3185"/>
                        <a:gd name="T30" fmla="+- 0 3367 3312"/>
                        <a:gd name="T31" fmla="*/ 3367 h 5630"/>
                        <a:gd name="T32" fmla="+- 0 9214 5707"/>
                        <a:gd name="T33" fmla="*/ T32 w 3185"/>
                        <a:gd name="T34" fmla="+- 0 3367 3312"/>
                        <a:gd name="T35" fmla="*/ 3367 h 5630"/>
                        <a:gd name="T36" fmla="+- 0 9826 5707"/>
                        <a:gd name="T37" fmla="*/ T36 w 3185"/>
                        <a:gd name="T38" fmla="+- 0 3478 3312"/>
                        <a:gd name="T39" fmla="*/ 3478 h 5630"/>
                        <a:gd name="T40" fmla="+- 0 10390 5707"/>
                        <a:gd name="T41" fmla="*/ T40 w 3185"/>
                        <a:gd name="T42" fmla="+- 0 3689 3312"/>
                        <a:gd name="T43" fmla="*/ 3689 h 5630"/>
                        <a:gd name="T44" fmla="+- 0 10891 5707"/>
                        <a:gd name="T45" fmla="*/ T44 w 3185"/>
                        <a:gd name="T46" fmla="+- 0 3986 3312"/>
                        <a:gd name="T47" fmla="*/ 3986 h 5630"/>
                        <a:gd name="T48" fmla="+- 0 11316 5707"/>
                        <a:gd name="T49" fmla="*/ T48 w 3185"/>
                        <a:gd name="T50" fmla="+- 0 4363 3312"/>
                        <a:gd name="T51" fmla="*/ 4363 h 5630"/>
                        <a:gd name="T52" fmla="+- 0 11654 5707"/>
                        <a:gd name="T53" fmla="*/ T52 w 3185"/>
                        <a:gd name="T54" fmla="+- 0 4807 3312"/>
                        <a:gd name="T55" fmla="*/ 4807 h 5630"/>
                        <a:gd name="T56" fmla="+- 0 11892 5707"/>
                        <a:gd name="T57" fmla="*/ T56 w 3185"/>
                        <a:gd name="T58" fmla="+- 0 5304 3312"/>
                        <a:gd name="T59" fmla="*/ 5304 h 5630"/>
                        <a:gd name="T60" fmla="+- 0 12017 5707"/>
                        <a:gd name="T61" fmla="*/ T60 w 3185"/>
                        <a:gd name="T62" fmla="+- 0 5844 3312"/>
                        <a:gd name="T63" fmla="*/ 5844 h 5630"/>
                        <a:gd name="T64" fmla="+- 0 12017 5707"/>
                        <a:gd name="T65" fmla="*/ T64 w 3185"/>
                        <a:gd name="T66" fmla="+- 0 6410 3312"/>
                        <a:gd name="T67" fmla="*/ 6410 h 5630"/>
                        <a:gd name="T68" fmla="+- 0 11892 5707"/>
                        <a:gd name="T69" fmla="*/ T68 w 3185"/>
                        <a:gd name="T70" fmla="+- 0 6953 3312"/>
                        <a:gd name="T71" fmla="*/ 6953 h 5630"/>
                        <a:gd name="T72" fmla="+- 0 11654 5707"/>
                        <a:gd name="T73" fmla="*/ T72 w 3185"/>
                        <a:gd name="T74" fmla="+- 0 7452 3312"/>
                        <a:gd name="T75" fmla="*/ 7452 h 5630"/>
                        <a:gd name="T76" fmla="+- 0 11316 5707"/>
                        <a:gd name="T77" fmla="*/ T76 w 3185"/>
                        <a:gd name="T78" fmla="+- 0 7894 3312"/>
                        <a:gd name="T79" fmla="*/ 7894 h 5630"/>
                        <a:gd name="T80" fmla="+- 0 10889 5707"/>
                        <a:gd name="T81" fmla="*/ T80 w 3185"/>
                        <a:gd name="T82" fmla="+- 0 8270 3312"/>
                        <a:gd name="T83" fmla="*/ 8270 h 5630"/>
                        <a:gd name="T84" fmla="+- 0 10387 5707"/>
                        <a:gd name="T85" fmla="*/ T84 w 3185"/>
                        <a:gd name="T86" fmla="+- 0 8568 3312"/>
                        <a:gd name="T87" fmla="*/ 8568 h 5630"/>
                        <a:gd name="T88" fmla="+- 0 9826 5707"/>
                        <a:gd name="T89" fmla="*/ T88 w 3185"/>
                        <a:gd name="T90" fmla="+- 0 8777 3312"/>
                        <a:gd name="T91" fmla="*/ 8777 h 5630"/>
                        <a:gd name="T92" fmla="+- 0 9211 5707"/>
                        <a:gd name="T93" fmla="*/ T92 w 3185"/>
                        <a:gd name="T94" fmla="+- 0 8887 3312"/>
                        <a:gd name="T95" fmla="*/ 8887 h 5630"/>
                        <a:gd name="T96" fmla="+- 0 8892 5707"/>
                        <a:gd name="T97" fmla="*/ T96 w 3185"/>
                        <a:gd name="T98" fmla="+- 0 8942 3312"/>
                        <a:gd name="T99" fmla="*/ 8942 h 5630"/>
                        <a:gd name="T100" fmla="+- 0 9533 5707"/>
                        <a:gd name="T101" fmla="*/ T100 w 3185"/>
                        <a:gd name="T102" fmla="+- 0 8885 3312"/>
                        <a:gd name="T103" fmla="*/ 8885 h 5630"/>
                        <a:gd name="T104" fmla="+- 0 10130 5707"/>
                        <a:gd name="T105" fmla="*/ T104 w 3185"/>
                        <a:gd name="T106" fmla="+- 0 8722 3312"/>
                        <a:gd name="T107" fmla="*/ 8722 h 5630"/>
                        <a:gd name="T108" fmla="+- 0 10668 5707"/>
                        <a:gd name="T109" fmla="*/ T108 w 3185"/>
                        <a:gd name="T110" fmla="+- 0 8462 3312"/>
                        <a:gd name="T111" fmla="*/ 8462 h 5630"/>
                        <a:gd name="T112" fmla="+- 0 11141 5707"/>
                        <a:gd name="T113" fmla="*/ T112 w 3185"/>
                        <a:gd name="T114" fmla="+- 0 8117 3312"/>
                        <a:gd name="T115" fmla="*/ 8117 h 5630"/>
                        <a:gd name="T116" fmla="+- 0 11530 5707"/>
                        <a:gd name="T117" fmla="*/ T116 w 3185"/>
                        <a:gd name="T118" fmla="+- 0 7702 3312"/>
                        <a:gd name="T119" fmla="*/ 7702 h 5630"/>
                        <a:gd name="T120" fmla="+- 0 11822 5707"/>
                        <a:gd name="T121" fmla="*/ T120 w 3185"/>
                        <a:gd name="T122" fmla="+- 0 7224 3312"/>
                        <a:gd name="T123" fmla="*/ 7224 h 5630"/>
                        <a:gd name="T124" fmla="+- 0 12010 5707"/>
                        <a:gd name="T125" fmla="*/ T124 w 3185"/>
                        <a:gd name="T126" fmla="+- 0 6694 3312"/>
                        <a:gd name="T127" fmla="*/ 6694 h 5630"/>
                        <a:gd name="T128" fmla="+- 0 12072 5707"/>
                        <a:gd name="T129" fmla="*/ T128 w 3185"/>
                        <a:gd name="T130" fmla="+- 0 6125 3312"/>
                        <a:gd name="T131" fmla="*/ 6125 h 5630"/>
                        <a:gd name="T132" fmla="+- 0 12007 5707"/>
                        <a:gd name="T133" fmla="*/ T132 w 3185"/>
                        <a:gd name="T134" fmla="+- 0 5558 3312"/>
                        <a:gd name="T135" fmla="*/ 5558 h 5630"/>
                        <a:gd name="T136" fmla="+- 0 11822 5707"/>
                        <a:gd name="T137" fmla="*/ T136 w 3185"/>
                        <a:gd name="T138" fmla="+- 0 5030 3312"/>
                        <a:gd name="T139" fmla="*/ 5030 h 5630"/>
                        <a:gd name="T140" fmla="+- 0 11527 5707"/>
                        <a:gd name="T141" fmla="*/ T140 w 3185"/>
                        <a:gd name="T142" fmla="+- 0 4553 3312"/>
                        <a:gd name="T143" fmla="*/ 4553 h 5630"/>
                        <a:gd name="T144" fmla="+- 0 11138 5707"/>
                        <a:gd name="T145" fmla="*/ T144 w 3185"/>
                        <a:gd name="T146" fmla="+- 0 4135 3312"/>
                        <a:gd name="T147" fmla="*/ 4135 h 5630"/>
                        <a:gd name="T148" fmla="+- 0 10668 5707"/>
                        <a:gd name="T149" fmla="*/ T148 w 3185"/>
                        <a:gd name="T150" fmla="+- 0 3792 3312"/>
                        <a:gd name="T151" fmla="*/ 3792 h 5630"/>
                        <a:gd name="T152" fmla="+- 0 10128 5707"/>
                        <a:gd name="T153" fmla="*/ T152 w 3185"/>
                        <a:gd name="T154" fmla="+- 0 3533 3312"/>
                        <a:gd name="T155" fmla="*/ 3533 h 5630"/>
                        <a:gd name="T156" fmla="+- 0 9530 5707"/>
                        <a:gd name="T157" fmla="*/ T156 w 3185"/>
                        <a:gd name="T158" fmla="+- 0 3370 3312"/>
                        <a:gd name="T159" fmla="*/ 3370 h 5630"/>
                        <a:gd name="T160" fmla="+- 0 8890 5707"/>
                        <a:gd name="T161" fmla="*/ T160 w 3185"/>
                        <a:gd name="T162" fmla="+- 0 3312 3312"/>
                        <a:gd name="T163" fmla="*/ 3312 h 5630"/>
                        <a:gd name="T164" fmla="+- 0 8249 5707"/>
                        <a:gd name="T165" fmla="*/ T164 w 3185"/>
                        <a:gd name="T166" fmla="+- 0 3370 3312"/>
                        <a:gd name="T167" fmla="*/ 3370 h 5630"/>
                        <a:gd name="T168" fmla="+- 0 7651 5707"/>
                        <a:gd name="T169" fmla="*/ T168 w 3185"/>
                        <a:gd name="T170" fmla="+- 0 3533 3312"/>
                        <a:gd name="T171" fmla="*/ 3533 h 5630"/>
                        <a:gd name="T172" fmla="+- 0 7111 5707"/>
                        <a:gd name="T173" fmla="*/ T172 w 3185"/>
                        <a:gd name="T174" fmla="+- 0 3792 3312"/>
                        <a:gd name="T175" fmla="*/ 3792 h 5630"/>
                        <a:gd name="T176" fmla="+- 0 6641 5707"/>
                        <a:gd name="T177" fmla="*/ T176 w 3185"/>
                        <a:gd name="T178" fmla="+- 0 4138 3312"/>
                        <a:gd name="T179" fmla="*/ 4138 h 5630"/>
                        <a:gd name="T180" fmla="+- 0 6252 5707"/>
                        <a:gd name="T181" fmla="*/ T180 w 3185"/>
                        <a:gd name="T182" fmla="+- 0 4553 3312"/>
                        <a:gd name="T183" fmla="*/ 4553 h 5630"/>
                        <a:gd name="T184" fmla="+- 0 5957 5707"/>
                        <a:gd name="T185" fmla="*/ T184 w 3185"/>
                        <a:gd name="T186" fmla="+- 0 5033 3312"/>
                        <a:gd name="T187" fmla="*/ 5033 h 5630"/>
                        <a:gd name="T188" fmla="+- 0 5772 5707"/>
                        <a:gd name="T189" fmla="*/ T188 w 3185"/>
                        <a:gd name="T190" fmla="+- 0 5561 3312"/>
                        <a:gd name="T191" fmla="*/ 5561 h 5630"/>
                        <a:gd name="T192" fmla="+- 0 5707 5707"/>
                        <a:gd name="T193" fmla="*/ T192 w 3185"/>
                        <a:gd name="T194" fmla="+- 0 6125 3312"/>
                        <a:gd name="T195" fmla="*/ 6125 h 5630"/>
                        <a:gd name="T196" fmla="+- 0 5748 5707"/>
                        <a:gd name="T197" fmla="*/ T196 w 3185"/>
                        <a:gd name="T198" fmla="+- 0 6125 3312"/>
                        <a:gd name="T199" fmla="*/ 6125 h 5630"/>
                        <a:gd name="T200" fmla="+- 0 5728 5707"/>
                        <a:gd name="T201" fmla="*/ T200 w 3185"/>
                        <a:gd name="T202" fmla="+- 0 6126 3312"/>
                        <a:gd name="T203" fmla="*/ 6126 h 5630"/>
                        <a:gd name="T204" fmla="+- 0 5724 5707"/>
                        <a:gd name="T205" fmla="*/ T204 w 3185"/>
                        <a:gd name="T206" fmla="+- 0 6415 3312"/>
                        <a:gd name="T207" fmla="*/ 6415 h 5630"/>
                        <a:gd name="T208" fmla="+- 0 5748 5707"/>
                        <a:gd name="T209" fmla="*/ T208 w 3185"/>
                        <a:gd name="T210" fmla="+- 0 6126 3312"/>
                        <a:gd name="T211" fmla="*/ 6126 h 5630"/>
                      </a:gdLst>
                      <a:ahLst/>
                      <a:cxnLst>
                        <a:cxn ang="0">
                          <a:pos x="T1" y="T3"/>
                        </a:cxn>
                        <a:cxn ang="0">
                          <a:pos x="T5" y="T7"/>
                        </a:cxn>
                        <a:cxn ang="0">
                          <a:pos x="T9" y="T11"/>
                        </a:cxn>
                        <a:cxn ang="0">
                          <a:pos x="T13" y="T15"/>
                        </a:cxn>
                        <a:cxn ang="0">
                          <a:pos x="T17" y="T19"/>
                        </a:cxn>
                        <a:cxn ang="0">
                          <a:pos x="T21" y="T23"/>
                        </a:cxn>
                        <a:cxn ang="0">
                          <a:pos x="T25" y="T27"/>
                        </a:cxn>
                        <a:cxn ang="0">
                          <a:pos x="T29" y="T31"/>
                        </a:cxn>
                        <a:cxn ang="0">
                          <a:pos x="T33" y="T35"/>
                        </a:cxn>
                        <a:cxn ang="0">
                          <a:pos x="T37" y="T39"/>
                        </a:cxn>
                        <a:cxn ang="0">
                          <a:pos x="T41" y="T43"/>
                        </a:cxn>
                        <a:cxn ang="0">
                          <a:pos x="T45" y="T47"/>
                        </a:cxn>
                        <a:cxn ang="0">
                          <a:pos x="T49" y="T51"/>
                        </a:cxn>
                        <a:cxn ang="0">
                          <a:pos x="T53" y="T55"/>
                        </a:cxn>
                        <a:cxn ang="0">
                          <a:pos x="T57" y="T59"/>
                        </a:cxn>
                        <a:cxn ang="0">
                          <a:pos x="T61" y="T63"/>
                        </a:cxn>
                        <a:cxn ang="0">
                          <a:pos x="T65" y="T67"/>
                        </a:cxn>
                        <a:cxn ang="0">
                          <a:pos x="T69" y="T71"/>
                        </a:cxn>
                        <a:cxn ang="0">
                          <a:pos x="T73" y="T75"/>
                        </a:cxn>
                        <a:cxn ang="0">
                          <a:pos x="T77" y="T79"/>
                        </a:cxn>
                        <a:cxn ang="0">
                          <a:pos x="T81" y="T83"/>
                        </a:cxn>
                        <a:cxn ang="0">
                          <a:pos x="T85" y="T87"/>
                        </a:cxn>
                        <a:cxn ang="0">
                          <a:pos x="T89" y="T91"/>
                        </a:cxn>
                        <a:cxn ang="0">
                          <a:pos x="T93" y="T95"/>
                        </a:cxn>
                        <a:cxn ang="0">
                          <a:pos x="T97" y="T99"/>
                        </a:cxn>
                        <a:cxn ang="0">
                          <a:pos x="T101" y="T103"/>
                        </a:cxn>
                        <a:cxn ang="0">
                          <a:pos x="T105" y="T107"/>
                        </a:cxn>
                        <a:cxn ang="0">
                          <a:pos x="T109" y="T111"/>
                        </a:cxn>
                        <a:cxn ang="0">
                          <a:pos x="T113" y="T115"/>
                        </a:cxn>
                        <a:cxn ang="0">
                          <a:pos x="T117" y="T119"/>
                        </a:cxn>
                        <a:cxn ang="0">
                          <a:pos x="T121" y="T123"/>
                        </a:cxn>
                        <a:cxn ang="0">
                          <a:pos x="T125" y="T127"/>
                        </a:cxn>
                        <a:cxn ang="0">
                          <a:pos x="T129" y="T131"/>
                        </a:cxn>
                        <a:cxn ang="0">
                          <a:pos x="T133" y="T135"/>
                        </a:cxn>
                        <a:cxn ang="0">
                          <a:pos x="T137" y="T139"/>
                        </a:cxn>
                        <a:cxn ang="0">
                          <a:pos x="T141" y="T143"/>
                        </a:cxn>
                        <a:cxn ang="0">
                          <a:pos x="T145" y="T147"/>
                        </a:cxn>
                        <a:cxn ang="0">
                          <a:pos x="T149" y="T151"/>
                        </a:cxn>
                        <a:cxn ang="0">
                          <a:pos x="T153" y="T155"/>
                        </a:cxn>
                        <a:cxn ang="0">
                          <a:pos x="T157" y="T159"/>
                        </a:cxn>
                        <a:cxn ang="0">
                          <a:pos x="T161" y="T163"/>
                        </a:cxn>
                        <a:cxn ang="0">
                          <a:pos x="T165" y="T167"/>
                        </a:cxn>
                        <a:cxn ang="0">
                          <a:pos x="T169" y="T171"/>
                        </a:cxn>
                        <a:cxn ang="0">
                          <a:pos x="T173" y="T175"/>
                        </a:cxn>
                        <a:cxn ang="0">
                          <a:pos x="T177" y="T179"/>
                        </a:cxn>
                        <a:cxn ang="0">
                          <a:pos x="T181" y="T183"/>
                        </a:cxn>
                        <a:cxn ang="0">
                          <a:pos x="T185" y="T187"/>
                        </a:cxn>
                        <a:cxn ang="0">
                          <a:pos x="T189" y="T191"/>
                        </a:cxn>
                        <a:cxn ang="0">
                          <a:pos x="T193" y="T195"/>
                        </a:cxn>
                        <a:cxn ang="0">
                          <a:pos x="T197" y="T199"/>
                        </a:cxn>
                        <a:cxn ang="0">
                          <a:pos x="T201" y="T203"/>
                        </a:cxn>
                        <a:cxn ang="0">
                          <a:pos x="T205" y="T207"/>
                        </a:cxn>
                        <a:cxn ang="0">
                          <a:pos x="T209" y="T211"/>
                        </a:cxn>
                      </a:cxnLst>
                      <a:rect l="0" t="0" r="r" b="b"/>
                      <a:pathLst>
                        <a:path w="3185" h="5630">
                          <a:moveTo>
                            <a:pt x="41" y="2814"/>
                          </a:moveTo>
                          <a:lnTo>
                            <a:pt x="58" y="2530"/>
                          </a:lnTo>
                          <a:lnTo>
                            <a:pt x="106" y="2256"/>
                          </a:lnTo>
                          <a:lnTo>
                            <a:pt x="183" y="1990"/>
                          </a:lnTo>
                          <a:lnTo>
                            <a:pt x="288" y="1735"/>
                          </a:lnTo>
                          <a:lnTo>
                            <a:pt x="420" y="1493"/>
                          </a:lnTo>
                          <a:lnTo>
                            <a:pt x="579" y="1265"/>
                          </a:lnTo>
                          <a:lnTo>
                            <a:pt x="759" y="1051"/>
                          </a:lnTo>
                          <a:lnTo>
                            <a:pt x="960" y="854"/>
                          </a:lnTo>
                          <a:lnTo>
                            <a:pt x="1186" y="674"/>
                          </a:lnTo>
                          <a:lnTo>
                            <a:pt x="1428" y="514"/>
                          </a:lnTo>
                          <a:lnTo>
                            <a:pt x="1685" y="377"/>
                          </a:lnTo>
                          <a:lnTo>
                            <a:pt x="1961" y="259"/>
                          </a:lnTo>
                          <a:lnTo>
                            <a:pt x="2249" y="166"/>
                          </a:lnTo>
                          <a:lnTo>
                            <a:pt x="2551" y="98"/>
                          </a:lnTo>
                          <a:lnTo>
                            <a:pt x="2863" y="55"/>
                          </a:lnTo>
                          <a:lnTo>
                            <a:pt x="3185" y="41"/>
                          </a:lnTo>
                          <a:lnTo>
                            <a:pt x="3507" y="55"/>
                          </a:lnTo>
                          <a:lnTo>
                            <a:pt x="3819" y="98"/>
                          </a:lnTo>
                          <a:lnTo>
                            <a:pt x="4119" y="166"/>
                          </a:lnTo>
                          <a:lnTo>
                            <a:pt x="4409" y="259"/>
                          </a:lnTo>
                          <a:lnTo>
                            <a:pt x="4683" y="377"/>
                          </a:lnTo>
                          <a:lnTo>
                            <a:pt x="4942" y="516"/>
                          </a:lnTo>
                          <a:lnTo>
                            <a:pt x="5184" y="674"/>
                          </a:lnTo>
                          <a:lnTo>
                            <a:pt x="5407" y="854"/>
                          </a:lnTo>
                          <a:lnTo>
                            <a:pt x="5609" y="1051"/>
                          </a:lnTo>
                          <a:lnTo>
                            <a:pt x="5791" y="1265"/>
                          </a:lnTo>
                          <a:lnTo>
                            <a:pt x="5947" y="1495"/>
                          </a:lnTo>
                          <a:lnTo>
                            <a:pt x="6079" y="1738"/>
                          </a:lnTo>
                          <a:lnTo>
                            <a:pt x="6185" y="1992"/>
                          </a:lnTo>
                          <a:lnTo>
                            <a:pt x="6262" y="2258"/>
                          </a:lnTo>
                          <a:lnTo>
                            <a:pt x="6310" y="2532"/>
                          </a:lnTo>
                          <a:lnTo>
                            <a:pt x="6327" y="2815"/>
                          </a:lnTo>
                          <a:lnTo>
                            <a:pt x="6310" y="3098"/>
                          </a:lnTo>
                          <a:lnTo>
                            <a:pt x="6262" y="3374"/>
                          </a:lnTo>
                          <a:lnTo>
                            <a:pt x="6185" y="3641"/>
                          </a:lnTo>
                          <a:lnTo>
                            <a:pt x="6079" y="3895"/>
                          </a:lnTo>
                          <a:lnTo>
                            <a:pt x="5947" y="4140"/>
                          </a:lnTo>
                          <a:lnTo>
                            <a:pt x="5789" y="4368"/>
                          </a:lnTo>
                          <a:lnTo>
                            <a:pt x="5609" y="4582"/>
                          </a:lnTo>
                          <a:lnTo>
                            <a:pt x="5405" y="4776"/>
                          </a:lnTo>
                          <a:lnTo>
                            <a:pt x="5182" y="4958"/>
                          </a:lnTo>
                          <a:lnTo>
                            <a:pt x="4939" y="5117"/>
                          </a:lnTo>
                          <a:lnTo>
                            <a:pt x="4680" y="5256"/>
                          </a:lnTo>
                          <a:lnTo>
                            <a:pt x="4407" y="5374"/>
                          </a:lnTo>
                          <a:lnTo>
                            <a:pt x="4119" y="5465"/>
                          </a:lnTo>
                          <a:lnTo>
                            <a:pt x="3816" y="5534"/>
                          </a:lnTo>
                          <a:lnTo>
                            <a:pt x="3504" y="5575"/>
                          </a:lnTo>
                          <a:lnTo>
                            <a:pt x="3183" y="5590"/>
                          </a:lnTo>
                          <a:lnTo>
                            <a:pt x="3185" y="5630"/>
                          </a:lnTo>
                          <a:lnTo>
                            <a:pt x="3509" y="5616"/>
                          </a:lnTo>
                          <a:lnTo>
                            <a:pt x="3826" y="5573"/>
                          </a:lnTo>
                          <a:lnTo>
                            <a:pt x="4131" y="5503"/>
                          </a:lnTo>
                          <a:lnTo>
                            <a:pt x="4423" y="5410"/>
                          </a:lnTo>
                          <a:lnTo>
                            <a:pt x="4699" y="5292"/>
                          </a:lnTo>
                          <a:lnTo>
                            <a:pt x="4961" y="5150"/>
                          </a:lnTo>
                          <a:lnTo>
                            <a:pt x="5208" y="4990"/>
                          </a:lnTo>
                          <a:lnTo>
                            <a:pt x="5434" y="4805"/>
                          </a:lnTo>
                          <a:lnTo>
                            <a:pt x="5638" y="4606"/>
                          </a:lnTo>
                          <a:lnTo>
                            <a:pt x="5823" y="4390"/>
                          </a:lnTo>
                          <a:lnTo>
                            <a:pt x="5983" y="4159"/>
                          </a:lnTo>
                          <a:lnTo>
                            <a:pt x="6115" y="3912"/>
                          </a:lnTo>
                          <a:lnTo>
                            <a:pt x="6223" y="3653"/>
                          </a:lnTo>
                          <a:lnTo>
                            <a:pt x="6303" y="3382"/>
                          </a:lnTo>
                          <a:lnTo>
                            <a:pt x="6348" y="3101"/>
                          </a:lnTo>
                          <a:lnTo>
                            <a:pt x="6365" y="2813"/>
                          </a:lnTo>
                          <a:lnTo>
                            <a:pt x="6348" y="2527"/>
                          </a:lnTo>
                          <a:lnTo>
                            <a:pt x="6300" y="2246"/>
                          </a:lnTo>
                          <a:lnTo>
                            <a:pt x="6223" y="1975"/>
                          </a:lnTo>
                          <a:lnTo>
                            <a:pt x="6115" y="1718"/>
                          </a:lnTo>
                          <a:lnTo>
                            <a:pt x="5981" y="1471"/>
                          </a:lnTo>
                          <a:lnTo>
                            <a:pt x="5820" y="1241"/>
                          </a:lnTo>
                          <a:lnTo>
                            <a:pt x="5638" y="1022"/>
                          </a:lnTo>
                          <a:lnTo>
                            <a:pt x="5431" y="823"/>
                          </a:lnTo>
                          <a:lnTo>
                            <a:pt x="5206" y="641"/>
                          </a:lnTo>
                          <a:lnTo>
                            <a:pt x="4961" y="480"/>
                          </a:lnTo>
                          <a:lnTo>
                            <a:pt x="4699" y="338"/>
                          </a:lnTo>
                          <a:lnTo>
                            <a:pt x="4421" y="221"/>
                          </a:lnTo>
                          <a:lnTo>
                            <a:pt x="4128" y="127"/>
                          </a:lnTo>
                          <a:lnTo>
                            <a:pt x="3823" y="58"/>
                          </a:lnTo>
                          <a:lnTo>
                            <a:pt x="3507" y="17"/>
                          </a:lnTo>
                          <a:lnTo>
                            <a:pt x="3183" y="0"/>
                          </a:lnTo>
                          <a:lnTo>
                            <a:pt x="2859" y="17"/>
                          </a:lnTo>
                          <a:lnTo>
                            <a:pt x="2542" y="58"/>
                          </a:lnTo>
                          <a:lnTo>
                            <a:pt x="2237" y="127"/>
                          </a:lnTo>
                          <a:lnTo>
                            <a:pt x="1944" y="221"/>
                          </a:lnTo>
                          <a:lnTo>
                            <a:pt x="1668" y="341"/>
                          </a:lnTo>
                          <a:lnTo>
                            <a:pt x="1404" y="480"/>
                          </a:lnTo>
                          <a:lnTo>
                            <a:pt x="1159" y="643"/>
                          </a:lnTo>
                          <a:lnTo>
                            <a:pt x="934" y="826"/>
                          </a:lnTo>
                          <a:lnTo>
                            <a:pt x="727" y="1025"/>
                          </a:lnTo>
                          <a:lnTo>
                            <a:pt x="545" y="1241"/>
                          </a:lnTo>
                          <a:lnTo>
                            <a:pt x="384" y="1474"/>
                          </a:lnTo>
                          <a:lnTo>
                            <a:pt x="250" y="1721"/>
                          </a:lnTo>
                          <a:lnTo>
                            <a:pt x="144" y="1978"/>
                          </a:lnTo>
                          <a:lnTo>
                            <a:pt x="65" y="2249"/>
                          </a:lnTo>
                          <a:lnTo>
                            <a:pt x="17" y="2527"/>
                          </a:lnTo>
                          <a:lnTo>
                            <a:pt x="0" y="2813"/>
                          </a:lnTo>
                          <a:lnTo>
                            <a:pt x="21" y="2814"/>
                          </a:lnTo>
                          <a:lnTo>
                            <a:pt x="41" y="2813"/>
                          </a:lnTo>
                          <a:lnTo>
                            <a:pt x="41" y="2815"/>
                          </a:lnTo>
                          <a:lnTo>
                            <a:pt x="21" y="2814"/>
                          </a:lnTo>
                          <a:lnTo>
                            <a:pt x="0" y="2815"/>
                          </a:lnTo>
                          <a:lnTo>
                            <a:pt x="17" y="3103"/>
                          </a:lnTo>
                          <a:lnTo>
                            <a:pt x="65" y="3384"/>
                          </a:lnTo>
                          <a:lnTo>
                            <a:pt x="41" y="281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2074" name="Group 94">
                      <a:extLst>
                        <a:ext uri="{FF2B5EF4-FFF2-40B4-BE49-F238E27FC236}">
                          <a16:creationId xmlns:a16="http://schemas.microsoft.com/office/drawing/2014/main" id="{21DC3F18-3055-70A3-3398-7912567DD67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6" y="3058"/>
                      <a:ext cx="9739" cy="7044"/>
                      <a:chOff x="3026" y="3058"/>
                      <a:chExt cx="9739" cy="7044"/>
                    </a:xfrm>
                  </p:grpSpPr>
                  <p:sp>
                    <p:nvSpPr>
                      <p:cNvPr id="2075" name="Freeform 95">
                        <a:extLst>
                          <a:ext uri="{FF2B5EF4-FFF2-40B4-BE49-F238E27FC236}">
                            <a16:creationId xmlns:a16="http://schemas.microsoft.com/office/drawing/2014/main" id="{36511CE7-66C8-CB44-D47B-35B8DA74BFA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336" y="3077"/>
                        <a:ext cx="706" cy="622"/>
                      </a:xfrm>
                      <a:custGeom>
                        <a:avLst/>
                        <a:gdLst>
                          <a:gd name="T0" fmla="+- 0 9689 9336"/>
                          <a:gd name="T1" fmla="*/ T0 w 706"/>
                          <a:gd name="T2" fmla="+- 0 3077 3077"/>
                          <a:gd name="T3" fmla="*/ 3077 h 622"/>
                          <a:gd name="T4" fmla="+- 0 9619 9336"/>
                          <a:gd name="T5" fmla="*/ T4 w 706"/>
                          <a:gd name="T6" fmla="+- 0 3082 3077"/>
                          <a:gd name="T7" fmla="*/ 3082 h 622"/>
                          <a:gd name="T8" fmla="+- 0 9550 9336"/>
                          <a:gd name="T9" fmla="*/ T8 w 706"/>
                          <a:gd name="T10" fmla="+- 0 3101 3077"/>
                          <a:gd name="T11" fmla="*/ 3101 h 622"/>
                          <a:gd name="T12" fmla="+- 0 9492 9336"/>
                          <a:gd name="T13" fmla="*/ T12 w 706"/>
                          <a:gd name="T14" fmla="+- 0 3130 3077"/>
                          <a:gd name="T15" fmla="*/ 3130 h 622"/>
                          <a:gd name="T16" fmla="+- 0 9439 9336"/>
                          <a:gd name="T17" fmla="*/ T16 w 706"/>
                          <a:gd name="T18" fmla="+- 0 3166 3077"/>
                          <a:gd name="T19" fmla="*/ 3166 h 622"/>
                          <a:gd name="T20" fmla="+- 0 9396 9336"/>
                          <a:gd name="T21" fmla="*/ T20 w 706"/>
                          <a:gd name="T22" fmla="+- 0 3214 3077"/>
                          <a:gd name="T23" fmla="*/ 3214 h 622"/>
                          <a:gd name="T24" fmla="+- 0 9365 9336"/>
                          <a:gd name="T25" fmla="*/ T24 w 706"/>
                          <a:gd name="T26" fmla="+- 0 3266 3077"/>
                          <a:gd name="T27" fmla="*/ 3266 h 622"/>
                          <a:gd name="T28" fmla="+- 0 9343 9336"/>
                          <a:gd name="T29" fmla="*/ T28 w 706"/>
                          <a:gd name="T30" fmla="+- 0 3324 3077"/>
                          <a:gd name="T31" fmla="*/ 3324 h 622"/>
                          <a:gd name="T32" fmla="+- 0 9336 9336"/>
                          <a:gd name="T33" fmla="*/ T32 w 706"/>
                          <a:gd name="T34" fmla="+- 0 3386 3077"/>
                          <a:gd name="T35" fmla="*/ 3386 h 622"/>
                          <a:gd name="T36" fmla="+- 0 9343 9336"/>
                          <a:gd name="T37" fmla="*/ T36 w 706"/>
                          <a:gd name="T38" fmla="+- 0 3449 3077"/>
                          <a:gd name="T39" fmla="*/ 3449 h 622"/>
                          <a:gd name="T40" fmla="+- 0 9365 9336"/>
                          <a:gd name="T41" fmla="*/ T40 w 706"/>
                          <a:gd name="T42" fmla="+- 0 3509 3077"/>
                          <a:gd name="T43" fmla="*/ 3509 h 622"/>
                          <a:gd name="T44" fmla="+- 0 9396 9336"/>
                          <a:gd name="T45" fmla="*/ T44 w 706"/>
                          <a:gd name="T46" fmla="+- 0 3562 3077"/>
                          <a:gd name="T47" fmla="*/ 3562 h 622"/>
                          <a:gd name="T48" fmla="+- 0 9439 9336"/>
                          <a:gd name="T49" fmla="*/ T48 w 706"/>
                          <a:gd name="T50" fmla="+- 0 3607 3077"/>
                          <a:gd name="T51" fmla="*/ 3607 h 622"/>
                          <a:gd name="T52" fmla="+- 0 9492 9336"/>
                          <a:gd name="T53" fmla="*/ T52 w 706"/>
                          <a:gd name="T54" fmla="+- 0 3646 3077"/>
                          <a:gd name="T55" fmla="*/ 3646 h 622"/>
                          <a:gd name="T56" fmla="+- 0 9550 9336"/>
                          <a:gd name="T57" fmla="*/ T56 w 706"/>
                          <a:gd name="T58" fmla="+- 0 3674 3077"/>
                          <a:gd name="T59" fmla="*/ 3674 h 622"/>
                          <a:gd name="T60" fmla="+- 0 9619 9336"/>
                          <a:gd name="T61" fmla="*/ T60 w 706"/>
                          <a:gd name="T62" fmla="+- 0 3691 3077"/>
                          <a:gd name="T63" fmla="*/ 3691 h 622"/>
                          <a:gd name="T64" fmla="+- 0 9689 9336"/>
                          <a:gd name="T65" fmla="*/ T64 w 706"/>
                          <a:gd name="T66" fmla="+- 0 3698 3077"/>
                          <a:gd name="T67" fmla="*/ 3698 h 622"/>
                          <a:gd name="T68" fmla="+- 0 9758 9336"/>
                          <a:gd name="T69" fmla="*/ T68 w 706"/>
                          <a:gd name="T70" fmla="+- 0 3691 3077"/>
                          <a:gd name="T71" fmla="*/ 3691 h 622"/>
                          <a:gd name="T72" fmla="+- 0 9826 9336"/>
                          <a:gd name="T73" fmla="*/ T72 w 706"/>
                          <a:gd name="T74" fmla="+- 0 3674 3077"/>
                          <a:gd name="T75" fmla="*/ 3674 h 622"/>
                          <a:gd name="T76" fmla="+- 0 9886 9336"/>
                          <a:gd name="T77" fmla="*/ T76 w 706"/>
                          <a:gd name="T78" fmla="+- 0 3646 3077"/>
                          <a:gd name="T79" fmla="*/ 3646 h 622"/>
                          <a:gd name="T80" fmla="+- 0 9938 9336"/>
                          <a:gd name="T81" fmla="*/ T80 w 706"/>
                          <a:gd name="T82" fmla="+- 0 3607 3077"/>
                          <a:gd name="T83" fmla="*/ 3607 h 622"/>
                          <a:gd name="T84" fmla="+- 0 9982 9336"/>
                          <a:gd name="T85" fmla="*/ T84 w 706"/>
                          <a:gd name="T86" fmla="+- 0 3562 3077"/>
                          <a:gd name="T87" fmla="*/ 3562 h 622"/>
                          <a:gd name="T88" fmla="+- 0 10013 9336"/>
                          <a:gd name="T89" fmla="*/ T88 w 706"/>
                          <a:gd name="T90" fmla="+- 0 3509 3077"/>
                          <a:gd name="T91" fmla="*/ 3509 h 622"/>
                          <a:gd name="T92" fmla="+- 0 10032 9336"/>
                          <a:gd name="T93" fmla="*/ T92 w 706"/>
                          <a:gd name="T94" fmla="+- 0 3449 3077"/>
                          <a:gd name="T95" fmla="*/ 3449 h 622"/>
                          <a:gd name="T96" fmla="+- 0 10042 9336"/>
                          <a:gd name="T97" fmla="*/ T96 w 706"/>
                          <a:gd name="T98" fmla="+- 0 3386 3077"/>
                          <a:gd name="T99" fmla="*/ 3386 h 622"/>
                          <a:gd name="T100" fmla="+- 0 10032 9336"/>
                          <a:gd name="T101" fmla="*/ T100 w 706"/>
                          <a:gd name="T102" fmla="+- 0 3324 3077"/>
                          <a:gd name="T103" fmla="*/ 3324 h 622"/>
                          <a:gd name="T104" fmla="+- 0 10013 9336"/>
                          <a:gd name="T105" fmla="*/ T104 w 706"/>
                          <a:gd name="T106" fmla="+- 0 3266 3077"/>
                          <a:gd name="T107" fmla="*/ 3266 h 622"/>
                          <a:gd name="T108" fmla="+- 0 9982 9336"/>
                          <a:gd name="T109" fmla="*/ T108 w 706"/>
                          <a:gd name="T110" fmla="+- 0 3214 3077"/>
                          <a:gd name="T111" fmla="*/ 3214 h 622"/>
                          <a:gd name="T112" fmla="+- 0 9938 9336"/>
                          <a:gd name="T113" fmla="*/ T112 w 706"/>
                          <a:gd name="T114" fmla="+- 0 3166 3077"/>
                          <a:gd name="T115" fmla="*/ 3166 h 622"/>
                          <a:gd name="T116" fmla="+- 0 9886 9336"/>
                          <a:gd name="T117" fmla="*/ T116 w 706"/>
                          <a:gd name="T118" fmla="+- 0 3130 3077"/>
                          <a:gd name="T119" fmla="*/ 3130 h 622"/>
                          <a:gd name="T120" fmla="+- 0 9826 9336"/>
                          <a:gd name="T121" fmla="*/ T120 w 706"/>
                          <a:gd name="T122" fmla="+- 0 3101 3077"/>
                          <a:gd name="T123" fmla="*/ 3101 h 622"/>
                          <a:gd name="T124" fmla="+- 0 9758 9336"/>
                          <a:gd name="T125" fmla="*/ T124 w 706"/>
                          <a:gd name="T126" fmla="+- 0 3082 3077"/>
                          <a:gd name="T127" fmla="*/ 3082 h 622"/>
                          <a:gd name="T128" fmla="+- 0 9689 9336"/>
                          <a:gd name="T129" fmla="*/ T128 w 706"/>
                          <a:gd name="T130" fmla="+- 0 3077 3077"/>
                          <a:gd name="T131" fmla="*/ 3077 h 622"/>
                        </a:gdLst>
                        <a:ahLst/>
                        <a:cxnLst>
                          <a:cxn ang="0">
                            <a:pos x="T1" y="T3"/>
                          </a:cxn>
                          <a:cxn ang="0">
                            <a:pos x="T5" y="T7"/>
                          </a:cxn>
                          <a:cxn ang="0">
                            <a:pos x="T9" y="T11"/>
                          </a:cxn>
                          <a:cxn ang="0">
                            <a:pos x="T13" y="T15"/>
                          </a:cxn>
                          <a:cxn ang="0">
                            <a:pos x="T17" y="T19"/>
                          </a:cxn>
                          <a:cxn ang="0">
                            <a:pos x="T21" y="T23"/>
                          </a:cxn>
                          <a:cxn ang="0">
                            <a:pos x="T25" y="T27"/>
                          </a:cxn>
                          <a:cxn ang="0">
                            <a:pos x="T29" y="T31"/>
                          </a:cxn>
                          <a:cxn ang="0">
                            <a:pos x="T33" y="T35"/>
                          </a:cxn>
                          <a:cxn ang="0">
                            <a:pos x="T37" y="T39"/>
                          </a:cxn>
                          <a:cxn ang="0">
                            <a:pos x="T41" y="T43"/>
                          </a:cxn>
                          <a:cxn ang="0">
                            <a:pos x="T45" y="T47"/>
                          </a:cxn>
                          <a:cxn ang="0">
                            <a:pos x="T49" y="T51"/>
                          </a:cxn>
                          <a:cxn ang="0">
                            <a:pos x="T53" y="T55"/>
                          </a:cxn>
                          <a:cxn ang="0">
                            <a:pos x="T57" y="T59"/>
                          </a:cxn>
                          <a:cxn ang="0">
                            <a:pos x="T61" y="T63"/>
                          </a:cxn>
                          <a:cxn ang="0">
                            <a:pos x="T65" y="T67"/>
                          </a:cxn>
                          <a:cxn ang="0">
                            <a:pos x="T69" y="T71"/>
                          </a:cxn>
                          <a:cxn ang="0">
                            <a:pos x="T73" y="T75"/>
                          </a:cxn>
                          <a:cxn ang="0">
                            <a:pos x="T77" y="T79"/>
                          </a:cxn>
                          <a:cxn ang="0">
                            <a:pos x="T81" y="T83"/>
                          </a:cxn>
                          <a:cxn ang="0">
                            <a:pos x="T85" y="T87"/>
                          </a:cxn>
                          <a:cxn ang="0">
                            <a:pos x="T89" y="T91"/>
                          </a:cxn>
                          <a:cxn ang="0">
                            <a:pos x="T93" y="T95"/>
                          </a:cxn>
                          <a:cxn ang="0">
                            <a:pos x="T97" y="T99"/>
                          </a:cxn>
                          <a:cxn ang="0">
                            <a:pos x="T101" y="T103"/>
                          </a:cxn>
                          <a:cxn ang="0">
                            <a:pos x="T105" y="T107"/>
                          </a:cxn>
                          <a:cxn ang="0">
                            <a:pos x="T109" y="T111"/>
                          </a:cxn>
                          <a:cxn ang="0">
                            <a:pos x="T113" y="T115"/>
                          </a:cxn>
                          <a:cxn ang="0">
                            <a:pos x="T117" y="T119"/>
                          </a:cxn>
                          <a:cxn ang="0">
                            <a:pos x="T121" y="T123"/>
                          </a:cxn>
                          <a:cxn ang="0">
                            <a:pos x="T125" y="T127"/>
                          </a:cxn>
                          <a:cxn ang="0">
                            <a:pos x="T129" y="T131"/>
                          </a:cxn>
                        </a:cxnLst>
                        <a:rect l="0" t="0" r="r" b="b"/>
                        <a:pathLst>
                          <a:path w="706" h="622">
                            <a:moveTo>
                              <a:pt x="353" y="0"/>
                            </a:moveTo>
                            <a:lnTo>
                              <a:pt x="283" y="5"/>
                            </a:lnTo>
                            <a:lnTo>
                              <a:pt x="214" y="24"/>
                            </a:lnTo>
                            <a:lnTo>
                              <a:pt x="156" y="53"/>
                            </a:lnTo>
                            <a:lnTo>
                              <a:pt x="103" y="89"/>
                            </a:lnTo>
                            <a:lnTo>
                              <a:pt x="60" y="137"/>
                            </a:lnTo>
                            <a:lnTo>
                              <a:pt x="29" y="189"/>
                            </a:lnTo>
                            <a:lnTo>
                              <a:pt x="7" y="247"/>
                            </a:lnTo>
                            <a:lnTo>
                              <a:pt x="0" y="309"/>
                            </a:lnTo>
                            <a:lnTo>
                              <a:pt x="7" y="372"/>
                            </a:lnTo>
                            <a:lnTo>
                              <a:pt x="29" y="432"/>
                            </a:lnTo>
                            <a:lnTo>
                              <a:pt x="60" y="485"/>
                            </a:lnTo>
                            <a:lnTo>
                              <a:pt x="103" y="530"/>
                            </a:lnTo>
                            <a:lnTo>
                              <a:pt x="156" y="569"/>
                            </a:lnTo>
                            <a:lnTo>
                              <a:pt x="214" y="597"/>
                            </a:lnTo>
                            <a:lnTo>
                              <a:pt x="283" y="614"/>
                            </a:lnTo>
                            <a:lnTo>
                              <a:pt x="353" y="621"/>
                            </a:lnTo>
                            <a:lnTo>
                              <a:pt x="422" y="614"/>
                            </a:lnTo>
                            <a:lnTo>
                              <a:pt x="490" y="597"/>
                            </a:lnTo>
                            <a:lnTo>
                              <a:pt x="550" y="569"/>
                            </a:lnTo>
                            <a:lnTo>
                              <a:pt x="602" y="530"/>
                            </a:lnTo>
                            <a:lnTo>
                              <a:pt x="646" y="485"/>
                            </a:lnTo>
                            <a:lnTo>
                              <a:pt x="677" y="432"/>
                            </a:lnTo>
                            <a:lnTo>
                              <a:pt x="696" y="372"/>
                            </a:lnTo>
                            <a:lnTo>
                              <a:pt x="706" y="309"/>
                            </a:lnTo>
                            <a:lnTo>
                              <a:pt x="696" y="247"/>
                            </a:lnTo>
                            <a:lnTo>
                              <a:pt x="677" y="189"/>
                            </a:lnTo>
                            <a:lnTo>
                              <a:pt x="646" y="137"/>
                            </a:lnTo>
                            <a:lnTo>
                              <a:pt x="602" y="89"/>
                            </a:lnTo>
                            <a:lnTo>
                              <a:pt x="550" y="53"/>
                            </a:lnTo>
                            <a:lnTo>
                              <a:pt x="490" y="24"/>
                            </a:lnTo>
                            <a:lnTo>
                              <a:pt x="422" y="5"/>
                            </a:lnTo>
                            <a:lnTo>
                              <a:pt x="353" y="0"/>
                            </a:lnTo>
                            <a:close/>
                          </a:path>
                        </a:pathLst>
                      </a:custGeom>
                      <a:solidFill>
                        <a:srgbClr val="FFB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076" name="Group 96">
                        <a:extLst>
                          <a:ext uri="{FF2B5EF4-FFF2-40B4-BE49-F238E27FC236}">
                            <a16:creationId xmlns:a16="http://schemas.microsoft.com/office/drawing/2014/main" id="{AE353919-1719-55B6-F024-F4CF9B370EE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26" y="3058"/>
                        <a:ext cx="9739" cy="7044"/>
                        <a:chOff x="3026" y="3058"/>
                        <a:chExt cx="9739" cy="7044"/>
                      </a:xfrm>
                    </p:grpSpPr>
                    <p:sp>
                      <p:nvSpPr>
                        <p:cNvPr id="2077" name="Freeform 97">
                          <a:extLst>
                            <a:ext uri="{FF2B5EF4-FFF2-40B4-BE49-F238E27FC236}">
                              <a16:creationId xmlns:a16="http://schemas.microsoft.com/office/drawing/2014/main" id="{37AA4F2E-C577-B8A6-0838-06D421E0103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874 9317"/>
                            <a:gd name="T1" fmla="*/ T0 w 744"/>
                            <a:gd name="T2" fmla="+- 0 3147 3058"/>
                            <a:gd name="T3" fmla="*/ 3147 h 662"/>
                            <a:gd name="T4" fmla="+- 0 9926 9317"/>
                            <a:gd name="T5" fmla="*/ T4 w 744"/>
                            <a:gd name="T6" fmla="+- 0 3185 3058"/>
                            <a:gd name="T7" fmla="*/ 3185 h 662"/>
                            <a:gd name="T8" fmla="+- 0 9926 9317"/>
                            <a:gd name="T9" fmla="*/ T8 w 744"/>
                            <a:gd name="T10" fmla="+- 0 3185 3058"/>
                            <a:gd name="T11" fmla="*/ 3185 h 662"/>
                            <a:gd name="T12" fmla="+- 0 9965 9317"/>
                            <a:gd name="T13" fmla="*/ T12 w 744"/>
                            <a:gd name="T14" fmla="+- 0 3223 3058"/>
                            <a:gd name="T15" fmla="*/ 3223 h 662"/>
                            <a:gd name="T16" fmla="+- 0 9996 9317"/>
                            <a:gd name="T17" fmla="*/ T16 w 744"/>
                            <a:gd name="T18" fmla="+- 0 3276 3058"/>
                            <a:gd name="T19" fmla="*/ 3276 h 662"/>
                            <a:gd name="T20" fmla="+- 0 9994 9317"/>
                            <a:gd name="T21" fmla="*/ T20 w 744"/>
                            <a:gd name="T22" fmla="+- 0 3274 3058"/>
                            <a:gd name="T23" fmla="*/ 3274 h 662"/>
                            <a:gd name="T24" fmla="+- 0 10015 9317"/>
                            <a:gd name="T25" fmla="*/ T24 w 744"/>
                            <a:gd name="T26" fmla="+- 0 3334 3058"/>
                            <a:gd name="T27" fmla="*/ 3334 h 662"/>
                            <a:gd name="T28" fmla="+- 0 10013 9317"/>
                            <a:gd name="T29" fmla="*/ T28 w 744"/>
                            <a:gd name="T30" fmla="+- 0 3329 3058"/>
                            <a:gd name="T31" fmla="*/ 3329 h 662"/>
                            <a:gd name="T32" fmla="+- 0 10020 9317"/>
                            <a:gd name="T33" fmla="*/ T32 w 744"/>
                            <a:gd name="T34" fmla="+- 0 3389 3058"/>
                            <a:gd name="T35" fmla="*/ 3389 h 662"/>
                            <a:gd name="T36" fmla="+- 0 10020 9317"/>
                            <a:gd name="T37" fmla="*/ T36 w 744"/>
                            <a:gd name="T38" fmla="+- 0 3386 3058"/>
                            <a:gd name="T39" fmla="*/ 3386 h 662"/>
                            <a:gd name="T40" fmla="+- 0 10030 9317"/>
                            <a:gd name="T41" fmla="*/ T40 w 744"/>
                            <a:gd name="T42" fmla="+- 0 3257 3058"/>
                            <a:gd name="T43" fmla="*/ 3257 h 662"/>
                            <a:gd name="T44" fmla="+- 0 9998 9317"/>
                            <a:gd name="T45" fmla="*/ T44 w 744"/>
                            <a:gd name="T46" fmla="+- 0 3204 3058"/>
                            <a:gd name="T47" fmla="*/ 3204 h 662"/>
                            <a:gd name="T48" fmla="+- 0 9996 9317"/>
                            <a:gd name="T49" fmla="*/ T48 w 744"/>
                            <a:gd name="T50" fmla="+- 0 3199 3058"/>
                            <a:gd name="T51" fmla="*/ 3199 h 662"/>
                            <a:gd name="T52" fmla="+- 0 9953 9317"/>
                            <a:gd name="T53" fmla="*/ T52 w 744"/>
                            <a:gd name="T54" fmla="+- 0 3154 3058"/>
                            <a:gd name="T55" fmla="*/ 3154 h 662"/>
                            <a:gd name="T56" fmla="+- 0 9950 9317"/>
                            <a:gd name="T57" fmla="*/ T56 w 744"/>
                            <a:gd name="T58" fmla="+- 0 3151 3058"/>
                            <a:gd name="T59" fmla="*/ 3151 h 662"/>
                            <a:gd name="T60" fmla="+- 0 9924 9317"/>
                            <a:gd name="T61" fmla="*/ T60 w 744"/>
                            <a:gd name="T62" fmla="+- 0 3182 3058"/>
                            <a:gd name="T63" fmla="*/ 3182 h 662"/>
                            <a:gd name="T64" fmla="+- 0 9878 9317"/>
                            <a:gd name="T65" fmla="*/ T64 w 744"/>
                            <a:gd name="T66" fmla="+- 0 3149 3058"/>
                            <a:gd name="T67" fmla="*/ 3149 h 662"/>
                            <a:gd name="T68" fmla="+- 0 9874 9317"/>
                            <a:gd name="T69" fmla="*/ T68 w 744"/>
                            <a:gd name="T70" fmla="+- 0 3146 3058"/>
                            <a:gd name="T71" fmla="*/ 3146 h 662"/>
                            <a:gd name="T72" fmla="+- 0 9830 9317"/>
                            <a:gd name="T73" fmla="*/ T72 w 744"/>
                            <a:gd name="T74" fmla="+- 0 3082 3058"/>
                            <a:gd name="T75" fmla="*/ 3082 h 662"/>
                            <a:gd name="T76" fmla="+- 0 9763 9317"/>
                            <a:gd name="T77" fmla="*/ T76 w 744"/>
                            <a:gd name="T78" fmla="+- 0 3065 3058"/>
                            <a:gd name="T79" fmla="*/ 3065 h 662"/>
                            <a:gd name="T80" fmla="+- 0 9761 9317"/>
                            <a:gd name="T81" fmla="*/ T80 w 744"/>
                            <a:gd name="T82" fmla="+- 0 3065 3058"/>
                            <a:gd name="T83" fmla="*/ 3065 h 662"/>
                            <a:gd name="T84" fmla="+- 0 9691 9317"/>
                            <a:gd name="T85" fmla="*/ T84 w 744"/>
                            <a:gd name="T86" fmla="+- 0 3058 3058"/>
                            <a:gd name="T87" fmla="*/ 3058 h 662"/>
                            <a:gd name="T88" fmla="+- 0 9686 9317"/>
                            <a:gd name="T89" fmla="*/ T88 w 744"/>
                            <a:gd name="T90" fmla="+- 0 3058 3058"/>
                            <a:gd name="T91" fmla="*/ 3058 h 662"/>
                            <a:gd name="T92" fmla="+- 0 9691 9317"/>
                            <a:gd name="T93" fmla="*/ T92 w 744"/>
                            <a:gd name="T94" fmla="+- 0 3096 3058"/>
                            <a:gd name="T95" fmla="*/ 3096 h 662"/>
                            <a:gd name="T96" fmla="+- 0 9756 9317"/>
                            <a:gd name="T97" fmla="*/ T96 w 744"/>
                            <a:gd name="T98" fmla="+- 0 3103 3058"/>
                            <a:gd name="T99" fmla="*/ 3103 h 662"/>
                            <a:gd name="T100" fmla="+- 0 9754 9317"/>
                            <a:gd name="T101" fmla="*/ T100 w 744"/>
                            <a:gd name="T102" fmla="+- 0 3103 3058"/>
                            <a:gd name="T103" fmla="*/ 3103 h 662"/>
                            <a:gd name="T104" fmla="+- 0 9821 9317"/>
                            <a:gd name="T105" fmla="*/ T104 w 744"/>
                            <a:gd name="T106" fmla="+- 0 3120 3058"/>
                            <a:gd name="T107" fmla="*/ 3120 h 662"/>
                            <a:gd name="T108" fmla="+- 0 9818 9317"/>
                            <a:gd name="T109" fmla="*/ T108 w 744"/>
                            <a:gd name="T110" fmla="+- 0 3120 3058"/>
                            <a:gd name="T111" fmla="*/ 3120 h 662"/>
                            <a:gd name="T112" fmla="+- 0 9874 9317"/>
                            <a:gd name="T113" fmla="*/ T112 w 744"/>
                            <a:gd name="T114" fmla="+- 0 3147 3058"/>
                            <a:gd name="T115" fmla="*/ 3147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  <a:cxn ang="0">
                              <a:pos x="T65" y="T67"/>
                            </a:cxn>
                            <a:cxn ang="0">
                              <a:pos x="T69" y="T71"/>
                            </a:cxn>
                            <a:cxn ang="0">
                              <a:pos x="T73" y="T75"/>
                            </a:cxn>
                            <a:cxn ang="0">
                              <a:pos x="T77" y="T79"/>
                            </a:cxn>
                            <a:cxn ang="0">
                              <a:pos x="T81" y="T83"/>
                            </a:cxn>
                            <a:cxn ang="0">
                              <a:pos x="T85" y="T87"/>
                            </a:cxn>
                            <a:cxn ang="0">
                              <a:pos x="T89" y="T91"/>
                            </a:cxn>
                            <a:cxn ang="0">
                              <a:pos x="T93" y="T95"/>
                            </a:cxn>
                            <a:cxn ang="0">
                              <a:pos x="T97" y="T99"/>
                            </a:cxn>
                            <a:cxn ang="0">
                              <a:pos x="T101" y="T103"/>
                            </a:cxn>
                            <a:cxn ang="0">
                              <a:pos x="T105" y="T107"/>
                            </a:cxn>
                            <a:cxn ang="0">
                              <a:pos x="T109" y="T111"/>
                            </a:cxn>
                            <a:cxn ang="0">
                              <a:pos x="T113" y="T115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557" y="89"/>
                              </a:moveTo>
                              <a:lnTo>
                                <a:pt x="609" y="127"/>
                              </a:lnTo>
                              <a:lnTo>
                                <a:pt x="648" y="165"/>
                              </a:lnTo>
                              <a:lnTo>
                                <a:pt x="679" y="218"/>
                              </a:lnTo>
                              <a:lnTo>
                                <a:pt x="677" y="216"/>
                              </a:lnTo>
                              <a:lnTo>
                                <a:pt x="698" y="276"/>
                              </a:lnTo>
                              <a:lnTo>
                                <a:pt x="696" y="271"/>
                              </a:lnTo>
                              <a:lnTo>
                                <a:pt x="703" y="331"/>
                              </a:lnTo>
                              <a:lnTo>
                                <a:pt x="703" y="328"/>
                              </a:lnTo>
                              <a:lnTo>
                                <a:pt x="713" y="199"/>
                              </a:lnTo>
                              <a:lnTo>
                                <a:pt x="681" y="146"/>
                              </a:lnTo>
                              <a:lnTo>
                                <a:pt x="679" y="141"/>
                              </a:lnTo>
                              <a:lnTo>
                                <a:pt x="636" y="96"/>
                              </a:lnTo>
                              <a:lnTo>
                                <a:pt x="633" y="93"/>
                              </a:lnTo>
                              <a:lnTo>
                                <a:pt x="607" y="124"/>
                              </a:lnTo>
                              <a:lnTo>
                                <a:pt x="561" y="91"/>
                              </a:lnTo>
                              <a:lnTo>
                                <a:pt x="557" y="88"/>
                              </a:lnTo>
                              <a:lnTo>
                                <a:pt x="513" y="24"/>
                              </a:lnTo>
                              <a:lnTo>
                                <a:pt x="446" y="7"/>
                              </a:lnTo>
                              <a:lnTo>
                                <a:pt x="444" y="7"/>
                              </a:lnTo>
                              <a:lnTo>
                                <a:pt x="374" y="0"/>
                              </a:lnTo>
                              <a:lnTo>
                                <a:pt x="369" y="0"/>
                              </a:lnTo>
                              <a:lnTo>
                                <a:pt x="374" y="38"/>
                              </a:lnTo>
                              <a:lnTo>
                                <a:pt x="439" y="45"/>
                              </a:lnTo>
                              <a:lnTo>
                                <a:pt x="437" y="45"/>
                              </a:lnTo>
                              <a:lnTo>
                                <a:pt x="504" y="62"/>
                              </a:lnTo>
                              <a:lnTo>
                                <a:pt x="501" y="62"/>
                              </a:lnTo>
                              <a:lnTo>
                                <a:pt x="557" y="8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8" name="Freeform 98">
                          <a:extLst>
                            <a:ext uri="{FF2B5EF4-FFF2-40B4-BE49-F238E27FC236}">
                              <a16:creationId xmlns:a16="http://schemas.microsoft.com/office/drawing/2014/main" id="{0B69A906-4622-9A85-BDD4-849DD411B06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926 9317"/>
                            <a:gd name="T1" fmla="*/ T0 w 744"/>
                            <a:gd name="T2" fmla="+- 0 3593 3058"/>
                            <a:gd name="T3" fmla="*/ 3593 h 662"/>
                            <a:gd name="T4" fmla="+- 0 9967 9317"/>
                            <a:gd name="T5" fmla="*/ T4 w 744"/>
                            <a:gd name="T6" fmla="+- 0 3550 3058"/>
                            <a:gd name="T7" fmla="*/ 3550 h 662"/>
                            <a:gd name="T8" fmla="+- 0 9926 9317"/>
                            <a:gd name="T9" fmla="*/ T8 w 744"/>
                            <a:gd name="T10" fmla="+- 0 3593 3058"/>
                            <a:gd name="T11" fmla="*/ 3593 h 662"/>
                            <a:gd name="T12" fmla="+- 0 9926 9317"/>
                            <a:gd name="T13" fmla="*/ T12 w 744"/>
                            <a:gd name="T14" fmla="+- 0 3593 3058"/>
                            <a:gd name="T15" fmla="*/ 3593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609" y="535"/>
                              </a:moveTo>
                              <a:lnTo>
                                <a:pt x="650" y="492"/>
                              </a:lnTo>
                              <a:lnTo>
                                <a:pt x="609" y="5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9" name="Freeform 99">
                          <a:extLst>
                            <a:ext uri="{FF2B5EF4-FFF2-40B4-BE49-F238E27FC236}">
                              <a16:creationId xmlns:a16="http://schemas.microsoft.com/office/drawing/2014/main" id="{10BADCEC-4557-F686-B204-CC85997382B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967 9317"/>
                            <a:gd name="T1" fmla="*/ T0 w 744"/>
                            <a:gd name="T2" fmla="+- 0 3550 3058"/>
                            <a:gd name="T3" fmla="*/ 3550 h 662"/>
                            <a:gd name="T4" fmla="+- 0 9926 9317"/>
                            <a:gd name="T5" fmla="*/ T4 w 744"/>
                            <a:gd name="T6" fmla="+- 0 3593 3058"/>
                            <a:gd name="T7" fmla="*/ 3593 h 662"/>
                            <a:gd name="T8" fmla="+- 0 9926 9317"/>
                            <a:gd name="T9" fmla="*/ T8 w 744"/>
                            <a:gd name="T10" fmla="+- 0 3593 3058"/>
                            <a:gd name="T11" fmla="*/ 3593 h 662"/>
                            <a:gd name="T12" fmla="+- 0 9874 9317"/>
                            <a:gd name="T13" fmla="*/ T12 w 744"/>
                            <a:gd name="T14" fmla="+- 0 3631 3058"/>
                            <a:gd name="T15" fmla="*/ 3631 h 662"/>
                            <a:gd name="T16" fmla="+- 0 9818 9317"/>
                            <a:gd name="T17" fmla="*/ T16 w 744"/>
                            <a:gd name="T18" fmla="+- 0 3658 3058"/>
                            <a:gd name="T19" fmla="*/ 3658 h 662"/>
                            <a:gd name="T20" fmla="+- 0 9874 9317"/>
                            <a:gd name="T21" fmla="*/ T20 w 744"/>
                            <a:gd name="T22" fmla="+- 0 3631 3058"/>
                            <a:gd name="T23" fmla="*/ 3631 h 662"/>
                            <a:gd name="T24" fmla="+- 0 9878 9317"/>
                            <a:gd name="T25" fmla="*/ T24 w 744"/>
                            <a:gd name="T26" fmla="+- 0 3629 3058"/>
                            <a:gd name="T27" fmla="*/ 3629 h 662"/>
                            <a:gd name="T28" fmla="+- 0 9924 9317"/>
                            <a:gd name="T29" fmla="*/ T28 w 744"/>
                            <a:gd name="T30" fmla="+- 0 3595 3058"/>
                            <a:gd name="T31" fmla="*/ 3595 h 662"/>
                            <a:gd name="T32" fmla="+- 0 9950 9317"/>
                            <a:gd name="T33" fmla="*/ T32 w 744"/>
                            <a:gd name="T34" fmla="+- 0 3626 3058"/>
                            <a:gd name="T35" fmla="*/ 3626 h 662"/>
                            <a:gd name="T36" fmla="+- 0 9953 9317"/>
                            <a:gd name="T37" fmla="*/ T36 w 744"/>
                            <a:gd name="T38" fmla="+- 0 3622 3058"/>
                            <a:gd name="T39" fmla="*/ 3622 h 662"/>
                            <a:gd name="T40" fmla="+- 0 9996 9317"/>
                            <a:gd name="T41" fmla="*/ T40 w 744"/>
                            <a:gd name="T42" fmla="+- 0 3576 3058"/>
                            <a:gd name="T43" fmla="*/ 3576 h 662"/>
                            <a:gd name="T44" fmla="+- 0 9998 9317"/>
                            <a:gd name="T45" fmla="*/ T44 w 744"/>
                            <a:gd name="T46" fmla="+- 0 3574 3058"/>
                            <a:gd name="T47" fmla="*/ 3574 h 662"/>
                            <a:gd name="T48" fmla="+- 0 10030 9317"/>
                            <a:gd name="T49" fmla="*/ T48 w 744"/>
                            <a:gd name="T50" fmla="+- 0 3521 3058"/>
                            <a:gd name="T51" fmla="*/ 3521 h 662"/>
                            <a:gd name="T52" fmla="+- 0 10020 9317"/>
                            <a:gd name="T53" fmla="*/ T52 w 744"/>
                            <a:gd name="T54" fmla="+- 0 3391 3058"/>
                            <a:gd name="T55" fmla="*/ 3391 h 662"/>
                            <a:gd name="T56" fmla="+- 0 10030 9317"/>
                            <a:gd name="T57" fmla="*/ T56 w 744"/>
                            <a:gd name="T58" fmla="+- 0 3521 3058"/>
                            <a:gd name="T59" fmla="*/ 3521 h 662"/>
                            <a:gd name="T60" fmla="+- 0 10032 9317"/>
                            <a:gd name="T61" fmla="*/ T60 w 744"/>
                            <a:gd name="T62" fmla="+- 0 3516 3058"/>
                            <a:gd name="T63" fmla="*/ 3516 h 662"/>
                            <a:gd name="T64" fmla="+- 0 10051 9317"/>
                            <a:gd name="T65" fmla="*/ T64 w 744"/>
                            <a:gd name="T66" fmla="+- 0 3456 3058"/>
                            <a:gd name="T67" fmla="*/ 3456 h 662"/>
                            <a:gd name="T68" fmla="+- 0 10054 9317"/>
                            <a:gd name="T69" fmla="*/ T68 w 744"/>
                            <a:gd name="T70" fmla="+- 0 3454 3058"/>
                            <a:gd name="T71" fmla="*/ 3454 h 662"/>
                            <a:gd name="T72" fmla="+- 0 10061 9317"/>
                            <a:gd name="T73" fmla="*/ T72 w 744"/>
                            <a:gd name="T74" fmla="+- 0 3391 3058"/>
                            <a:gd name="T75" fmla="*/ 3391 h 662"/>
                            <a:gd name="T76" fmla="+- 0 10061 9317"/>
                            <a:gd name="T77" fmla="*/ T76 w 744"/>
                            <a:gd name="T78" fmla="+- 0 3386 3058"/>
                            <a:gd name="T79" fmla="*/ 3386 h 662"/>
                            <a:gd name="T80" fmla="+- 0 10054 9317"/>
                            <a:gd name="T81" fmla="*/ T80 w 744"/>
                            <a:gd name="T82" fmla="+- 0 3324 3058"/>
                            <a:gd name="T83" fmla="*/ 3324 h 662"/>
                            <a:gd name="T84" fmla="+- 0 10051 9317"/>
                            <a:gd name="T85" fmla="*/ T84 w 744"/>
                            <a:gd name="T86" fmla="+- 0 3319 3058"/>
                            <a:gd name="T87" fmla="*/ 3319 h 662"/>
                            <a:gd name="T88" fmla="+- 0 10032 9317"/>
                            <a:gd name="T89" fmla="*/ T88 w 744"/>
                            <a:gd name="T90" fmla="+- 0 3259 3058"/>
                            <a:gd name="T91" fmla="*/ 3259 h 662"/>
                            <a:gd name="T92" fmla="+- 0 10030 9317"/>
                            <a:gd name="T93" fmla="*/ T92 w 744"/>
                            <a:gd name="T94" fmla="+- 0 3257 3058"/>
                            <a:gd name="T95" fmla="*/ 3257 h 662"/>
                            <a:gd name="T96" fmla="+- 0 10020 9317"/>
                            <a:gd name="T97" fmla="*/ T96 w 744"/>
                            <a:gd name="T98" fmla="+- 0 3386 3058"/>
                            <a:gd name="T99" fmla="*/ 3386 h 662"/>
                            <a:gd name="T100" fmla="+- 0 10020 9317"/>
                            <a:gd name="T101" fmla="*/ T100 w 744"/>
                            <a:gd name="T102" fmla="+- 0 3389 3058"/>
                            <a:gd name="T103" fmla="*/ 3389 h 662"/>
                            <a:gd name="T104" fmla="+- 0 10013 9317"/>
                            <a:gd name="T105" fmla="*/ T104 w 744"/>
                            <a:gd name="T106" fmla="+- 0 3449 3058"/>
                            <a:gd name="T107" fmla="*/ 3449 h 662"/>
                            <a:gd name="T108" fmla="+- 0 10015 9317"/>
                            <a:gd name="T109" fmla="*/ T108 w 744"/>
                            <a:gd name="T110" fmla="+- 0 3444 3058"/>
                            <a:gd name="T111" fmla="*/ 3444 h 662"/>
                            <a:gd name="T112" fmla="+- 0 9996 9317"/>
                            <a:gd name="T113" fmla="*/ T112 w 744"/>
                            <a:gd name="T114" fmla="+- 0 3499 3058"/>
                            <a:gd name="T115" fmla="*/ 3499 h 662"/>
                            <a:gd name="T116" fmla="+- 0 9994 9317"/>
                            <a:gd name="T117" fmla="*/ T116 w 744"/>
                            <a:gd name="T118" fmla="+- 0 3504 3058"/>
                            <a:gd name="T119" fmla="*/ 3504 h 662"/>
                            <a:gd name="T120" fmla="+- 0 9994 9317"/>
                            <a:gd name="T121" fmla="*/ T120 w 744"/>
                            <a:gd name="T122" fmla="+- 0 3502 3058"/>
                            <a:gd name="T123" fmla="*/ 3502 h 662"/>
                            <a:gd name="T124" fmla="+- 0 9965 9317"/>
                            <a:gd name="T125" fmla="*/ T124 w 744"/>
                            <a:gd name="T126" fmla="+- 0 3552 3058"/>
                            <a:gd name="T127" fmla="*/ 3552 h 662"/>
                            <a:gd name="T128" fmla="+- 0 9967 9317"/>
                            <a:gd name="T129" fmla="*/ T128 w 744"/>
                            <a:gd name="T130" fmla="+- 0 3550 3058"/>
                            <a:gd name="T131" fmla="*/ 3550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  <a:cxn ang="0">
                              <a:pos x="T65" y="T67"/>
                            </a:cxn>
                            <a:cxn ang="0">
                              <a:pos x="T69" y="T71"/>
                            </a:cxn>
                            <a:cxn ang="0">
                              <a:pos x="T73" y="T75"/>
                            </a:cxn>
                            <a:cxn ang="0">
                              <a:pos x="T77" y="T79"/>
                            </a:cxn>
                            <a:cxn ang="0">
                              <a:pos x="T81" y="T83"/>
                            </a:cxn>
                            <a:cxn ang="0">
                              <a:pos x="T85" y="T87"/>
                            </a:cxn>
                            <a:cxn ang="0">
                              <a:pos x="T89" y="T91"/>
                            </a:cxn>
                            <a:cxn ang="0">
                              <a:pos x="T93" y="T95"/>
                            </a:cxn>
                            <a:cxn ang="0">
                              <a:pos x="T97" y="T99"/>
                            </a:cxn>
                            <a:cxn ang="0">
                              <a:pos x="T101" y="T103"/>
                            </a:cxn>
                            <a:cxn ang="0">
                              <a:pos x="T105" y="T107"/>
                            </a:cxn>
                            <a:cxn ang="0">
                              <a:pos x="T109" y="T111"/>
                            </a:cxn>
                            <a:cxn ang="0">
                              <a:pos x="T113" y="T115"/>
                            </a:cxn>
                            <a:cxn ang="0">
                              <a:pos x="T117" y="T119"/>
                            </a:cxn>
                            <a:cxn ang="0">
                              <a:pos x="T121" y="T123"/>
                            </a:cxn>
                            <a:cxn ang="0">
                              <a:pos x="T125" y="T127"/>
                            </a:cxn>
                            <a:cxn ang="0">
                              <a:pos x="T129" y="T131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650" y="492"/>
                              </a:moveTo>
                              <a:lnTo>
                                <a:pt x="609" y="535"/>
                              </a:lnTo>
                              <a:lnTo>
                                <a:pt x="557" y="573"/>
                              </a:lnTo>
                              <a:lnTo>
                                <a:pt x="501" y="600"/>
                              </a:lnTo>
                              <a:lnTo>
                                <a:pt x="557" y="573"/>
                              </a:lnTo>
                              <a:lnTo>
                                <a:pt x="561" y="571"/>
                              </a:lnTo>
                              <a:lnTo>
                                <a:pt x="607" y="537"/>
                              </a:lnTo>
                              <a:lnTo>
                                <a:pt x="633" y="568"/>
                              </a:lnTo>
                              <a:lnTo>
                                <a:pt x="636" y="564"/>
                              </a:lnTo>
                              <a:lnTo>
                                <a:pt x="679" y="518"/>
                              </a:lnTo>
                              <a:lnTo>
                                <a:pt x="681" y="516"/>
                              </a:lnTo>
                              <a:lnTo>
                                <a:pt x="713" y="463"/>
                              </a:lnTo>
                              <a:lnTo>
                                <a:pt x="703" y="333"/>
                              </a:lnTo>
                              <a:lnTo>
                                <a:pt x="713" y="463"/>
                              </a:lnTo>
                              <a:lnTo>
                                <a:pt x="715" y="458"/>
                              </a:lnTo>
                              <a:lnTo>
                                <a:pt x="734" y="398"/>
                              </a:lnTo>
                              <a:lnTo>
                                <a:pt x="737" y="396"/>
                              </a:lnTo>
                              <a:lnTo>
                                <a:pt x="744" y="333"/>
                              </a:lnTo>
                              <a:lnTo>
                                <a:pt x="744" y="328"/>
                              </a:lnTo>
                              <a:lnTo>
                                <a:pt x="737" y="266"/>
                              </a:lnTo>
                              <a:lnTo>
                                <a:pt x="734" y="261"/>
                              </a:lnTo>
                              <a:lnTo>
                                <a:pt x="715" y="201"/>
                              </a:lnTo>
                              <a:lnTo>
                                <a:pt x="713" y="199"/>
                              </a:lnTo>
                              <a:lnTo>
                                <a:pt x="703" y="328"/>
                              </a:lnTo>
                              <a:lnTo>
                                <a:pt x="703" y="331"/>
                              </a:lnTo>
                              <a:lnTo>
                                <a:pt x="696" y="391"/>
                              </a:lnTo>
                              <a:lnTo>
                                <a:pt x="698" y="386"/>
                              </a:lnTo>
                              <a:lnTo>
                                <a:pt x="679" y="441"/>
                              </a:lnTo>
                              <a:lnTo>
                                <a:pt x="677" y="446"/>
                              </a:lnTo>
                              <a:lnTo>
                                <a:pt x="677" y="444"/>
                              </a:lnTo>
                              <a:lnTo>
                                <a:pt x="648" y="494"/>
                              </a:lnTo>
                              <a:lnTo>
                                <a:pt x="650" y="49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0" name="Freeform 100">
                          <a:extLst>
                            <a:ext uri="{FF2B5EF4-FFF2-40B4-BE49-F238E27FC236}">
                              <a16:creationId xmlns:a16="http://schemas.microsoft.com/office/drawing/2014/main" id="{C0598D9F-8414-403B-3DA0-40AC222BA50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559 9317"/>
                            <a:gd name="T1" fmla="*/ T0 w 744"/>
                            <a:gd name="T2" fmla="+- 0 3120 3058"/>
                            <a:gd name="T3" fmla="*/ 3120 h 662"/>
                            <a:gd name="T4" fmla="+- 0 9557 9317"/>
                            <a:gd name="T5" fmla="*/ T4 w 744"/>
                            <a:gd name="T6" fmla="+- 0 3120 3058"/>
                            <a:gd name="T7" fmla="*/ 3120 h 662"/>
                            <a:gd name="T8" fmla="+- 0 9624 9317"/>
                            <a:gd name="T9" fmla="*/ T8 w 744"/>
                            <a:gd name="T10" fmla="+- 0 3103 3058"/>
                            <a:gd name="T11" fmla="*/ 3103 h 662"/>
                            <a:gd name="T12" fmla="+- 0 9619 9317"/>
                            <a:gd name="T13" fmla="*/ T12 w 744"/>
                            <a:gd name="T14" fmla="+- 0 3103 3058"/>
                            <a:gd name="T15" fmla="*/ 3103 h 662"/>
                            <a:gd name="T16" fmla="+- 0 9686 9317"/>
                            <a:gd name="T17" fmla="*/ T16 w 744"/>
                            <a:gd name="T18" fmla="+- 0 3096 3058"/>
                            <a:gd name="T19" fmla="*/ 3096 h 662"/>
                            <a:gd name="T20" fmla="+- 0 9689 9317"/>
                            <a:gd name="T21" fmla="*/ T20 w 744"/>
                            <a:gd name="T22" fmla="+- 0 3096 3058"/>
                            <a:gd name="T23" fmla="*/ 3096 h 662"/>
                            <a:gd name="T24" fmla="+- 0 9756 9317"/>
                            <a:gd name="T25" fmla="*/ T24 w 744"/>
                            <a:gd name="T26" fmla="+- 0 3103 3058"/>
                            <a:gd name="T27" fmla="*/ 3103 h 662"/>
                            <a:gd name="T28" fmla="+- 0 9691 9317"/>
                            <a:gd name="T29" fmla="*/ T28 w 744"/>
                            <a:gd name="T30" fmla="+- 0 3096 3058"/>
                            <a:gd name="T31" fmla="*/ 3096 h 662"/>
                            <a:gd name="T32" fmla="+- 0 9686 9317"/>
                            <a:gd name="T33" fmla="*/ T32 w 744"/>
                            <a:gd name="T34" fmla="+- 0 3058 3058"/>
                            <a:gd name="T35" fmla="*/ 3058 h 662"/>
                            <a:gd name="T36" fmla="+- 0 9617 9317"/>
                            <a:gd name="T37" fmla="*/ T36 w 744"/>
                            <a:gd name="T38" fmla="+- 0 3065 3058"/>
                            <a:gd name="T39" fmla="*/ 3065 h 662"/>
                            <a:gd name="T40" fmla="+- 0 9612 9317"/>
                            <a:gd name="T41" fmla="*/ T40 w 744"/>
                            <a:gd name="T42" fmla="+- 0 3065 3058"/>
                            <a:gd name="T43" fmla="*/ 3065 h 662"/>
                            <a:gd name="T44" fmla="+- 0 9545 9317"/>
                            <a:gd name="T45" fmla="*/ T44 w 744"/>
                            <a:gd name="T46" fmla="+- 0 3082 3058"/>
                            <a:gd name="T47" fmla="*/ 3082 h 662"/>
                            <a:gd name="T48" fmla="+- 0 9542 9317"/>
                            <a:gd name="T49" fmla="*/ T48 w 744"/>
                            <a:gd name="T50" fmla="+- 0 3084 3058"/>
                            <a:gd name="T51" fmla="*/ 3084 h 662"/>
                            <a:gd name="T52" fmla="+- 0 9482 9317"/>
                            <a:gd name="T53" fmla="*/ T52 w 744"/>
                            <a:gd name="T54" fmla="+- 0 3113 3058"/>
                            <a:gd name="T55" fmla="*/ 3113 h 662"/>
                            <a:gd name="T56" fmla="+- 0 9480 9317"/>
                            <a:gd name="T57" fmla="*/ T56 w 744"/>
                            <a:gd name="T58" fmla="+- 0 3113 3058"/>
                            <a:gd name="T59" fmla="*/ 3113 h 662"/>
                            <a:gd name="T60" fmla="+- 0 9451 9317"/>
                            <a:gd name="T61" fmla="*/ T60 w 744"/>
                            <a:gd name="T62" fmla="+- 0 3185 3058"/>
                            <a:gd name="T63" fmla="*/ 3185 h 662"/>
                            <a:gd name="T64" fmla="+- 0 9413 9317"/>
                            <a:gd name="T65" fmla="*/ T64 w 744"/>
                            <a:gd name="T66" fmla="+- 0 3223 3058"/>
                            <a:gd name="T67" fmla="*/ 3223 h 662"/>
                            <a:gd name="T68" fmla="+- 0 9410 9317"/>
                            <a:gd name="T69" fmla="*/ T68 w 744"/>
                            <a:gd name="T70" fmla="+- 0 3228 3058"/>
                            <a:gd name="T71" fmla="*/ 3228 h 662"/>
                            <a:gd name="T72" fmla="+- 0 9452 9317"/>
                            <a:gd name="T73" fmla="*/ T72 w 744"/>
                            <a:gd name="T74" fmla="+- 0 3184 3058"/>
                            <a:gd name="T75" fmla="*/ 3184 h 662"/>
                            <a:gd name="T76" fmla="+- 0 9454 9317"/>
                            <a:gd name="T77" fmla="*/ T76 w 744"/>
                            <a:gd name="T78" fmla="+- 0 3182 3058"/>
                            <a:gd name="T79" fmla="*/ 3182 h 662"/>
                            <a:gd name="T80" fmla="+- 0 9502 9317"/>
                            <a:gd name="T81" fmla="*/ T80 w 744"/>
                            <a:gd name="T82" fmla="+- 0 3146 3058"/>
                            <a:gd name="T83" fmla="*/ 3146 h 662"/>
                            <a:gd name="T84" fmla="+- 0 9499 9317"/>
                            <a:gd name="T85" fmla="*/ T84 w 744"/>
                            <a:gd name="T86" fmla="+- 0 3149 3058"/>
                            <a:gd name="T87" fmla="*/ 3149 h 662"/>
                            <a:gd name="T88" fmla="+- 0 9559 9317"/>
                            <a:gd name="T89" fmla="*/ T88 w 744"/>
                            <a:gd name="T90" fmla="+- 0 3120 3058"/>
                            <a:gd name="T91" fmla="*/ 3120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  <a:cxn ang="0">
                              <a:pos x="T65" y="T67"/>
                            </a:cxn>
                            <a:cxn ang="0">
                              <a:pos x="T69" y="T71"/>
                            </a:cxn>
                            <a:cxn ang="0">
                              <a:pos x="T73" y="T75"/>
                            </a:cxn>
                            <a:cxn ang="0">
                              <a:pos x="T77" y="T79"/>
                            </a:cxn>
                            <a:cxn ang="0">
                              <a:pos x="T81" y="T83"/>
                            </a:cxn>
                            <a:cxn ang="0">
                              <a:pos x="T85" y="T87"/>
                            </a:cxn>
                            <a:cxn ang="0">
                              <a:pos x="T89" y="T91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242" y="62"/>
                              </a:moveTo>
                              <a:lnTo>
                                <a:pt x="240" y="62"/>
                              </a:lnTo>
                              <a:lnTo>
                                <a:pt x="307" y="45"/>
                              </a:lnTo>
                              <a:lnTo>
                                <a:pt x="302" y="45"/>
                              </a:lnTo>
                              <a:lnTo>
                                <a:pt x="369" y="38"/>
                              </a:lnTo>
                              <a:lnTo>
                                <a:pt x="372" y="38"/>
                              </a:lnTo>
                              <a:lnTo>
                                <a:pt x="439" y="45"/>
                              </a:lnTo>
                              <a:lnTo>
                                <a:pt x="374" y="38"/>
                              </a:lnTo>
                              <a:lnTo>
                                <a:pt x="369" y="0"/>
                              </a:lnTo>
                              <a:lnTo>
                                <a:pt x="300" y="7"/>
                              </a:lnTo>
                              <a:lnTo>
                                <a:pt x="295" y="7"/>
                              </a:lnTo>
                              <a:lnTo>
                                <a:pt x="228" y="24"/>
                              </a:lnTo>
                              <a:lnTo>
                                <a:pt x="225" y="26"/>
                              </a:lnTo>
                              <a:lnTo>
                                <a:pt x="165" y="55"/>
                              </a:lnTo>
                              <a:lnTo>
                                <a:pt x="163" y="55"/>
                              </a:lnTo>
                              <a:lnTo>
                                <a:pt x="134" y="127"/>
                              </a:lnTo>
                              <a:lnTo>
                                <a:pt x="96" y="165"/>
                              </a:lnTo>
                              <a:lnTo>
                                <a:pt x="93" y="170"/>
                              </a:lnTo>
                              <a:lnTo>
                                <a:pt x="135" y="126"/>
                              </a:lnTo>
                              <a:lnTo>
                                <a:pt x="137" y="124"/>
                              </a:lnTo>
                              <a:lnTo>
                                <a:pt x="185" y="88"/>
                              </a:lnTo>
                              <a:lnTo>
                                <a:pt x="182" y="91"/>
                              </a:lnTo>
                              <a:lnTo>
                                <a:pt x="242" y="6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5" name="Freeform 101">
                          <a:extLst>
                            <a:ext uri="{FF2B5EF4-FFF2-40B4-BE49-F238E27FC236}">
                              <a16:creationId xmlns:a16="http://schemas.microsoft.com/office/drawing/2014/main" id="{610C4D70-1808-FC99-16F6-18B73EEFCE3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502 9317"/>
                            <a:gd name="T1" fmla="*/ T0 w 744"/>
                            <a:gd name="T2" fmla="+- 0 3146 3058"/>
                            <a:gd name="T3" fmla="*/ 3146 h 662"/>
                            <a:gd name="T4" fmla="+- 0 9454 9317"/>
                            <a:gd name="T5" fmla="*/ T4 w 744"/>
                            <a:gd name="T6" fmla="+- 0 3182 3058"/>
                            <a:gd name="T7" fmla="*/ 3182 h 662"/>
                            <a:gd name="T8" fmla="+- 0 9452 9317"/>
                            <a:gd name="T9" fmla="*/ T8 w 744"/>
                            <a:gd name="T10" fmla="+- 0 3184 3058"/>
                            <a:gd name="T11" fmla="*/ 3184 h 662"/>
                            <a:gd name="T12" fmla="+- 0 9502 9317"/>
                            <a:gd name="T13" fmla="*/ T12 w 744"/>
                            <a:gd name="T14" fmla="+- 0 3146 3058"/>
                            <a:gd name="T15" fmla="*/ 3146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185" y="88"/>
                              </a:moveTo>
                              <a:lnTo>
                                <a:pt x="137" y="124"/>
                              </a:lnTo>
                              <a:lnTo>
                                <a:pt x="135" y="126"/>
                              </a:lnTo>
                              <a:lnTo>
                                <a:pt x="185" y="88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6" name="Freeform 102">
                          <a:extLst>
                            <a:ext uri="{FF2B5EF4-FFF2-40B4-BE49-F238E27FC236}">
                              <a16:creationId xmlns:a16="http://schemas.microsoft.com/office/drawing/2014/main" id="{8F554ECD-24C0-92C8-50EC-63F4C3640C0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336 9317"/>
                            <a:gd name="T1" fmla="*/ T0 w 744"/>
                            <a:gd name="T2" fmla="+- 0 3389 3058"/>
                            <a:gd name="T3" fmla="*/ 3389 h 662"/>
                            <a:gd name="T4" fmla="+- 0 9317 9317"/>
                            <a:gd name="T5" fmla="*/ T4 w 744"/>
                            <a:gd name="T6" fmla="+- 0 3391 3058"/>
                            <a:gd name="T7" fmla="*/ 3391 h 662"/>
                            <a:gd name="T8" fmla="+- 0 9324 9317"/>
                            <a:gd name="T9" fmla="*/ T8 w 744"/>
                            <a:gd name="T10" fmla="+- 0 3454 3058"/>
                            <a:gd name="T11" fmla="*/ 3454 h 662"/>
                            <a:gd name="T12" fmla="+- 0 9324 9317"/>
                            <a:gd name="T13" fmla="*/ T12 w 744"/>
                            <a:gd name="T14" fmla="+- 0 3456 3058"/>
                            <a:gd name="T15" fmla="*/ 3456 h 662"/>
                            <a:gd name="T16" fmla="+- 0 9346 9317"/>
                            <a:gd name="T17" fmla="*/ T16 w 744"/>
                            <a:gd name="T18" fmla="+- 0 3516 3058"/>
                            <a:gd name="T19" fmla="*/ 3516 h 662"/>
                            <a:gd name="T20" fmla="+- 0 9346 9317"/>
                            <a:gd name="T21" fmla="*/ T20 w 744"/>
                            <a:gd name="T22" fmla="+- 0 3521 3058"/>
                            <a:gd name="T23" fmla="*/ 3521 h 662"/>
                            <a:gd name="T24" fmla="+- 0 9379 9317"/>
                            <a:gd name="T25" fmla="*/ T24 w 744"/>
                            <a:gd name="T26" fmla="+- 0 3574 3058"/>
                            <a:gd name="T27" fmla="*/ 3574 h 662"/>
                            <a:gd name="T28" fmla="+- 0 9355 9317"/>
                            <a:gd name="T29" fmla="*/ T28 w 744"/>
                            <a:gd name="T30" fmla="+- 0 3391 3058"/>
                            <a:gd name="T31" fmla="*/ 3391 h 662"/>
                            <a:gd name="T32" fmla="+- 0 9355 9317"/>
                            <a:gd name="T33" fmla="*/ T32 w 744"/>
                            <a:gd name="T34" fmla="+- 0 3386 3058"/>
                            <a:gd name="T35" fmla="*/ 3386 h 662"/>
                            <a:gd name="T36" fmla="+- 0 9379 9317"/>
                            <a:gd name="T37" fmla="*/ T36 w 744"/>
                            <a:gd name="T38" fmla="+- 0 3204 3058"/>
                            <a:gd name="T39" fmla="*/ 3204 h 662"/>
                            <a:gd name="T40" fmla="+- 0 9346 9317"/>
                            <a:gd name="T41" fmla="*/ T40 w 744"/>
                            <a:gd name="T42" fmla="+- 0 3257 3058"/>
                            <a:gd name="T43" fmla="*/ 3257 h 662"/>
                            <a:gd name="T44" fmla="+- 0 9346 9317"/>
                            <a:gd name="T45" fmla="*/ T44 w 744"/>
                            <a:gd name="T46" fmla="+- 0 3259 3058"/>
                            <a:gd name="T47" fmla="*/ 3259 h 662"/>
                            <a:gd name="T48" fmla="+- 0 9324 9317"/>
                            <a:gd name="T49" fmla="*/ T48 w 744"/>
                            <a:gd name="T50" fmla="+- 0 3319 3058"/>
                            <a:gd name="T51" fmla="*/ 3319 h 662"/>
                            <a:gd name="T52" fmla="+- 0 9324 9317"/>
                            <a:gd name="T53" fmla="*/ T52 w 744"/>
                            <a:gd name="T54" fmla="+- 0 3324 3058"/>
                            <a:gd name="T55" fmla="*/ 3324 h 662"/>
                            <a:gd name="T56" fmla="+- 0 9317 9317"/>
                            <a:gd name="T57" fmla="*/ T56 w 744"/>
                            <a:gd name="T58" fmla="+- 0 3386 3058"/>
                            <a:gd name="T59" fmla="*/ 3386 h 662"/>
                            <a:gd name="T60" fmla="+- 0 9336 9317"/>
                            <a:gd name="T61" fmla="*/ T60 w 744"/>
                            <a:gd name="T62" fmla="+- 0 3389 3058"/>
                            <a:gd name="T63" fmla="*/ 3389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19" y="331"/>
                              </a:moveTo>
                              <a:lnTo>
                                <a:pt x="0" y="333"/>
                              </a:lnTo>
                              <a:lnTo>
                                <a:pt x="7" y="396"/>
                              </a:lnTo>
                              <a:lnTo>
                                <a:pt x="7" y="398"/>
                              </a:lnTo>
                              <a:lnTo>
                                <a:pt x="29" y="458"/>
                              </a:lnTo>
                              <a:lnTo>
                                <a:pt x="29" y="463"/>
                              </a:lnTo>
                              <a:lnTo>
                                <a:pt x="62" y="516"/>
                              </a:lnTo>
                              <a:lnTo>
                                <a:pt x="38" y="333"/>
                              </a:lnTo>
                              <a:lnTo>
                                <a:pt x="38" y="328"/>
                              </a:lnTo>
                              <a:lnTo>
                                <a:pt x="62" y="146"/>
                              </a:lnTo>
                              <a:lnTo>
                                <a:pt x="29" y="199"/>
                              </a:lnTo>
                              <a:lnTo>
                                <a:pt x="29" y="201"/>
                              </a:lnTo>
                              <a:lnTo>
                                <a:pt x="7" y="261"/>
                              </a:lnTo>
                              <a:lnTo>
                                <a:pt x="7" y="266"/>
                              </a:lnTo>
                              <a:lnTo>
                                <a:pt x="0" y="328"/>
                              </a:lnTo>
                              <a:lnTo>
                                <a:pt x="19" y="33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7" name="Freeform 103">
                          <a:extLst>
                            <a:ext uri="{FF2B5EF4-FFF2-40B4-BE49-F238E27FC236}">
                              <a16:creationId xmlns:a16="http://schemas.microsoft.com/office/drawing/2014/main" id="{F84A5625-9296-47E4-C061-D5F17937971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451 9317"/>
                            <a:gd name="T1" fmla="*/ T0 w 744"/>
                            <a:gd name="T2" fmla="+- 0 3593 3058"/>
                            <a:gd name="T3" fmla="*/ 3593 h 662"/>
                            <a:gd name="T4" fmla="+- 0 9425 9317"/>
                            <a:gd name="T5" fmla="*/ T4 w 744"/>
                            <a:gd name="T6" fmla="+- 0 3622 3058"/>
                            <a:gd name="T7" fmla="*/ 3622 h 662"/>
                            <a:gd name="T8" fmla="+- 0 9427 9317"/>
                            <a:gd name="T9" fmla="*/ T8 w 744"/>
                            <a:gd name="T10" fmla="+- 0 3626 3058"/>
                            <a:gd name="T11" fmla="*/ 3626 h 662"/>
                            <a:gd name="T12" fmla="+- 0 9480 9317"/>
                            <a:gd name="T13" fmla="*/ T12 w 744"/>
                            <a:gd name="T14" fmla="+- 0 3662 3058"/>
                            <a:gd name="T15" fmla="*/ 3662 h 662"/>
                            <a:gd name="T16" fmla="+- 0 9454 9317"/>
                            <a:gd name="T17" fmla="*/ T16 w 744"/>
                            <a:gd name="T18" fmla="+- 0 3595 3058"/>
                            <a:gd name="T19" fmla="*/ 3595 h 662"/>
                            <a:gd name="T20" fmla="+- 0 9452 9317"/>
                            <a:gd name="T21" fmla="*/ T20 w 744"/>
                            <a:gd name="T22" fmla="+- 0 3593 3058"/>
                            <a:gd name="T23" fmla="*/ 3593 h 662"/>
                            <a:gd name="T24" fmla="+- 0 9410 9317"/>
                            <a:gd name="T25" fmla="*/ T24 w 744"/>
                            <a:gd name="T26" fmla="+- 0 3550 3058"/>
                            <a:gd name="T27" fmla="*/ 3550 h 662"/>
                            <a:gd name="T28" fmla="+- 0 9413 9317"/>
                            <a:gd name="T29" fmla="*/ T28 w 744"/>
                            <a:gd name="T30" fmla="+- 0 3552 3058"/>
                            <a:gd name="T31" fmla="*/ 3552 h 662"/>
                            <a:gd name="T32" fmla="+- 0 9382 9317"/>
                            <a:gd name="T33" fmla="*/ T32 w 744"/>
                            <a:gd name="T34" fmla="+- 0 3499 3058"/>
                            <a:gd name="T35" fmla="*/ 3499 h 662"/>
                            <a:gd name="T36" fmla="+- 0 9382 9317"/>
                            <a:gd name="T37" fmla="*/ T36 w 744"/>
                            <a:gd name="T38" fmla="+- 0 3504 3058"/>
                            <a:gd name="T39" fmla="*/ 3504 h 662"/>
                            <a:gd name="T40" fmla="+- 0 9362 9317"/>
                            <a:gd name="T41" fmla="*/ T40 w 744"/>
                            <a:gd name="T42" fmla="+- 0 3444 3058"/>
                            <a:gd name="T43" fmla="*/ 3444 h 662"/>
                            <a:gd name="T44" fmla="+- 0 9365 9317"/>
                            <a:gd name="T45" fmla="*/ T44 w 744"/>
                            <a:gd name="T46" fmla="+- 0 3449 3058"/>
                            <a:gd name="T47" fmla="*/ 3449 h 662"/>
                            <a:gd name="T48" fmla="+- 0 9356 9317"/>
                            <a:gd name="T49" fmla="*/ T48 w 744"/>
                            <a:gd name="T50" fmla="+- 0 3389 3058"/>
                            <a:gd name="T51" fmla="*/ 3389 h 662"/>
                            <a:gd name="T52" fmla="+- 0 9365 9317"/>
                            <a:gd name="T53" fmla="*/ T52 w 744"/>
                            <a:gd name="T54" fmla="+- 0 3329 3058"/>
                            <a:gd name="T55" fmla="*/ 3329 h 662"/>
                            <a:gd name="T56" fmla="+- 0 9362 9317"/>
                            <a:gd name="T57" fmla="*/ T56 w 744"/>
                            <a:gd name="T58" fmla="+- 0 3334 3058"/>
                            <a:gd name="T59" fmla="*/ 3334 h 662"/>
                            <a:gd name="T60" fmla="+- 0 9382 9317"/>
                            <a:gd name="T61" fmla="*/ T60 w 744"/>
                            <a:gd name="T62" fmla="+- 0 3274 3058"/>
                            <a:gd name="T63" fmla="*/ 3274 h 662"/>
                            <a:gd name="T64" fmla="+- 0 9382 9317"/>
                            <a:gd name="T65" fmla="*/ T64 w 744"/>
                            <a:gd name="T66" fmla="+- 0 3276 3058"/>
                            <a:gd name="T67" fmla="*/ 3276 h 662"/>
                            <a:gd name="T68" fmla="+- 0 9413 9317"/>
                            <a:gd name="T69" fmla="*/ T68 w 744"/>
                            <a:gd name="T70" fmla="+- 0 3223 3058"/>
                            <a:gd name="T71" fmla="*/ 3223 h 662"/>
                            <a:gd name="T72" fmla="+- 0 9451 9317"/>
                            <a:gd name="T73" fmla="*/ T72 w 744"/>
                            <a:gd name="T74" fmla="+- 0 3185 3058"/>
                            <a:gd name="T75" fmla="*/ 3185 h 662"/>
                            <a:gd name="T76" fmla="+- 0 9480 9317"/>
                            <a:gd name="T77" fmla="*/ T76 w 744"/>
                            <a:gd name="T78" fmla="+- 0 3113 3058"/>
                            <a:gd name="T79" fmla="*/ 3113 h 662"/>
                            <a:gd name="T80" fmla="+- 0 9427 9317"/>
                            <a:gd name="T81" fmla="*/ T80 w 744"/>
                            <a:gd name="T82" fmla="+- 0 3151 3058"/>
                            <a:gd name="T83" fmla="*/ 3151 h 662"/>
                            <a:gd name="T84" fmla="+- 0 9425 9317"/>
                            <a:gd name="T85" fmla="*/ T84 w 744"/>
                            <a:gd name="T86" fmla="+- 0 3154 3058"/>
                            <a:gd name="T87" fmla="*/ 3154 h 662"/>
                            <a:gd name="T88" fmla="+- 0 9382 9317"/>
                            <a:gd name="T89" fmla="*/ T88 w 744"/>
                            <a:gd name="T90" fmla="+- 0 3199 3058"/>
                            <a:gd name="T91" fmla="*/ 3199 h 662"/>
                            <a:gd name="T92" fmla="+- 0 9379 9317"/>
                            <a:gd name="T93" fmla="*/ T92 w 744"/>
                            <a:gd name="T94" fmla="+- 0 3204 3058"/>
                            <a:gd name="T95" fmla="*/ 3204 h 662"/>
                            <a:gd name="T96" fmla="+- 0 9355 9317"/>
                            <a:gd name="T97" fmla="*/ T96 w 744"/>
                            <a:gd name="T98" fmla="+- 0 3386 3058"/>
                            <a:gd name="T99" fmla="*/ 3386 h 662"/>
                            <a:gd name="T100" fmla="+- 0 9355 9317"/>
                            <a:gd name="T101" fmla="*/ T100 w 744"/>
                            <a:gd name="T102" fmla="+- 0 3391 3058"/>
                            <a:gd name="T103" fmla="*/ 3391 h 662"/>
                            <a:gd name="T104" fmla="+- 0 9379 9317"/>
                            <a:gd name="T105" fmla="*/ T104 w 744"/>
                            <a:gd name="T106" fmla="+- 0 3574 3058"/>
                            <a:gd name="T107" fmla="*/ 3574 h 662"/>
                            <a:gd name="T108" fmla="+- 0 9382 9317"/>
                            <a:gd name="T109" fmla="*/ T108 w 744"/>
                            <a:gd name="T110" fmla="+- 0 3576 3058"/>
                            <a:gd name="T111" fmla="*/ 3576 h 662"/>
                            <a:gd name="T112" fmla="+- 0 9425 9317"/>
                            <a:gd name="T113" fmla="*/ T112 w 744"/>
                            <a:gd name="T114" fmla="+- 0 3622 3058"/>
                            <a:gd name="T115" fmla="*/ 3622 h 662"/>
                            <a:gd name="T116" fmla="+- 0 9451 9317"/>
                            <a:gd name="T117" fmla="*/ T116 w 744"/>
                            <a:gd name="T118" fmla="+- 0 3593 3058"/>
                            <a:gd name="T119" fmla="*/ 3593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  <a:cxn ang="0">
                              <a:pos x="T65" y="T67"/>
                            </a:cxn>
                            <a:cxn ang="0">
                              <a:pos x="T69" y="T71"/>
                            </a:cxn>
                            <a:cxn ang="0">
                              <a:pos x="T73" y="T75"/>
                            </a:cxn>
                            <a:cxn ang="0">
                              <a:pos x="T77" y="T79"/>
                            </a:cxn>
                            <a:cxn ang="0">
                              <a:pos x="T81" y="T83"/>
                            </a:cxn>
                            <a:cxn ang="0">
                              <a:pos x="T85" y="T87"/>
                            </a:cxn>
                            <a:cxn ang="0">
                              <a:pos x="T89" y="T91"/>
                            </a:cxn>
                            <a:cxn ang="0">
                              <a:pos x="T93" y="T95"/>
                            </a:cxn>
                            <a:cxn ang="0">
                              <a:pos x="T97" y="T99"/>
                            </a:cxn>
                            <a:cxn ang="0">
                              <a:pos x="T101" y="T103"/>
                            </a:cxn>
                            <a:cxn ang="0">
                              <a:pos x="T105" y="T107"/>
                            </a:cxn>
                            <a:cxn ang="0">
                              <a:pos x="T109" y="T111"/>
                            </a:cxn>
                            <a:cxn ang="0">
                              <a:pos x="T113" y="T115"/>
                            </a:cxn>
                            <a:cxn ang="0">
                              <a:pos x="T117" y="T119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134" y="535"/>
                              </a:moveTo>
                              <a:lnTo>
                                <a:pt x="108" y="564"/>
                              </a:lnTo>
                              <a:lnTo>
                                <a:pt x="110" y="568"/>
                              </a:lnTo>
                              <a:lnTo>
                                <a:pt x="163" y="604"/>
                              </a:lnTo>
                              <a:lnTo>
                                <a:pt x="137" y="537"/>
                              </a:lnTo>
                              <a:lnTo>
                                <a:pt x="135" y="535"/>
                              </a:lnTo>
                              <a:lnTo>
                                <a:pt x="93" y="492"/>
                              </a:lnTo>
                              <a:lnTo>
                                <a:pt x="96" y="494"/>
                              </a:lnTo>
                              <a:lnTo>
                                <a:pt x="65" y="441"/>
                              </a:lnTo>
                              <a:lnTo>
                                <a:pt x="65" y="446"/>
                              </a:lnTo>
                              <a:lnTo>
                                <a:pt x="45" y="386"/>
                              </a:lnTo>
                              <a:lnTo>
                                <a:pt x="48" y="391"/>
                              </a:lnTo>
                              <a:lnTo>
                                <a:pt x="39" y="331"/>
                              </a:lnTo>
                              <a:lnTo>
                                <a:pt x="48" y="271"/>
                              </a:lnTo>
                              <a:lnTo>
                                <a:pt x="45" y="276"/>
                              </a:lnTo>
                              <a:lnTo>
                                <a:pt x="65" y="216"/>
                              </a:lnTo>
                              <a:lnTo>
                                <a:pt x="65" y="218"/>
                              </a:lnTo>
                              <a:lnTo>
                                <a:pt x="96" y="165"/>
                              </a:lnTo>
                              <a:lnTo>
                                <a:pt x="134" y="127"/>
                              </a:lnTo>
                              <a:lnTo>
                                <a:pt x="163" y="55"/>
                              </a:lnTo>
                              <a:lnTo>
                                <a:pt x="110" y="93"/>
                              </a:lnTo>
                              <a:lnTo>
                                <a:pt x="108" y="96"/>
                              </a:lnTo>
                              <a:lnTo>
                                <a:pt x="65" y="141"/>
                              </a:lnTo>
                              <a:lnTo>
                                <a:pt x="62" y="146"/>
                              </a:lnTo>
                              <a:lnTo>
                                <a:pt x="38" y="328"/>
                              </a:lnTo>
                              <a:lnTo>
                                <a:pt x="38" y="333"/>
                              </a:lnTo>
                              <a:lnTo>
                                <a:pt x="62" y="516"/>
                              </a:lnTo>
                              <a:lnTo>
                                <a:pt x="65" y="518"/>
                              </a:lnTo>
                              <a:lnTo>
                                <a:pt x="108" y="564"/>
                              </a:lnTo>
                              <a:lnTo>
                                <a:pt x="134" y="53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8" name="Freeform 104">
                          <a:extLst>
                            <a:ext uri="{FF2B5EF4-FFF2-40B4-BE49-F238E27FC236}">
                              <a16:creationId xmlns:a16="http://schemas.microsoft.com/office/drawing/2014/main" id="{1EEB9366-D14F-9ADA-B9AD-3155E772170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559 9317"/>
                            <a:gd name="T1" fmla="*/ T0 w 744"/>
                            <a:gd name="T2" fmla="+- 0 3658 3058"/>
                            <a:gd name="T3" fmla="*/ 3658 h 662"/>
                            <a:gd name="T4" fmla="+- 0 9499 9317"/>
                            <a:gd name="T5" fmla="*/ T4 w 744"/>
                            <a:gd name="T6" fmla="+- 0 3629 3058"/>
                            <a:gd name="T7" fmla="*/ 3629 h 662"/>
                            <a:gd name="T8" fmla="+- 0 9502 9317"/>
                            <a:gd name="T9" fmla="*/ T8 w 744"/>
                            <a:gd name="T10" fmla="+- 0 3631 3058"/>
                            <a:gd name="T11" fmla="*/ 3631 h 662"/>
                            <a:gd name="T12" fmla="+- 0 9452 9317"/>
                            <a:gd name="T13" fmla="*/ T12 w 744"/>
                            <a:gd name="T14" fmla="+- 0 3593 3058"/>
                            <a:gd name="T15" fmla="*/ 3593 h 662"/>
                            <a:gd name="T16" fmla="+- 0 9454 9317"/>
                            <a:gd name="T17" fmla="*/ T16 w 744"/>
                            <a:gd name="T18" fmla="+- 0 3595 3058"/>
                            <a:gd name="T19" fmla="*/ 3595 h 662"/>
                            <a:gd name="T20" fmla="+- 0 9480 9317"/>
                            <a:gd name="T21" fmla="*/ T20 w 744"/>
                            <a:gd name="T22" fmla="+- 0 3662 3058"/>
                            <a:gd name="T23" fmla="*/ 3662 h 662"/>
                            <a:gd name="T24" fmla="+- 0 9482 9317"/>
                            <a:gd name="T25" fmla="*/ T24 w 744"/>
                            <a:gd name="T26" fmla="+- 0 3665 3058"/>
                            <a:gd name="T27" fmla="*/ 3665 h 662"/>
                            <a:gd name="T28" fmla="+- 0 9542 9317"/>
                            <a:gd name="T29" fmla="*/ T28 w 744"/>
                            <a:gd name="T30" fmla="+- 0 3694 3058"/>
                            <a:gd name="T31" fmla="*/ 3694 h 662"/>
                            <a:gd name="T32" fmla="+- 0 9545 9317"/>
                            <a:gd name="T33" fmla="*/ T32 w 744"/>
                            <a:gd name="T34" fmla="+- 0 3694 3058"/>
                            <a:gd name="T35" fmla="*/ 3694 h 662"/>
                            <a:gd name="T36" fmla="+- 0 9612 9317"/>
                            <a:gd name="T37" fmla="*/ T36 w 744"/>
                            <a:gd name="T38" fmla="+- 0 3713 3058"/>
                            <a:gd name="T39" fmla="*/ 3713 h 662"/>
                            <a:gd name="T40" fmla="+- 0 9617 9317"/>
                            <a:gd name="T41" fmla="*/ T40 w 744"/>
                            <a:gd name="T42" fmla="+- 0 3713 3058"/>
                            <a:gd name="T43" fmla="*/ 3713 h 662"/>
                            <a:gd name="T44" fmla="+- 0 9686 9317"/>
                            <a:gd name="T45" fmla="*/ T44 w 744"/>
                            <a:gd name="T46" fmla="+- 0 3720 3058"/>
                            <a:gd name="T47" fmla="*/ 3720 h 662"/>
                            <a:gd name="T48" fmla="+- 0 9691 9317"/>
                            <a:gd name="T49" fmla="*/ T48 w 744"/>
                            <a:gd name="T50" fmla="+- 0 3720 3058"/>
                            <a:gd name="T51" fmla="*/ 3720 h 662"/>
                            <a:gd name="T52" fmla="+- 0 9761 9317"/>
                            <a:gd name="T53" fmla="*/ T52 w 744"/>
                            <a:gd name="T54" fmla="+- 0 3713 3058"/>
                            <a:gd name="T55" fmla="*/ 3713 h 662"/>
                            <a:gd name="T56" fmla="+- 0 9763 9317"/>
                            <a:gd name="T57" fmla="*/ T56 w 744"/>
                            <a:gd name="T58" fmla="+- 0 3713 3058"/>
                            <a:gd name="T59" fmla="*/ 3713 h 662"/>
                            <a:gd name="T60" fmla="+- 0 9830 9317"/>
                            <a:gd name="T61" fmla="*/ T60 w 744"/>
                            <a:gd name="T62" fmla="+- 0 3694 3058"/>
                            <a:gd name="T63" fmla="*/ 3694 h 662"/>
                            <a:gd name="T64" fmla="+- 0 9835 9317"/>
                            <a:gd name="T65" fmla="*/ T64 w 744"/>
                            <a:gd name="T66" fmla="+- 0 3694 3058"/>
                            <a:gd name="T67" fmla="*/ 3694 h 662"/>
                            <a:gd name="T68" fmla="+- 0 9895 9317"/>
                            <a:gd name="T69" fmla="*/ T68 w 744"/>
                            <a:gd name="T70" fmla="+- 0 3665 3058"/>
                            <a:gd name="T71" fmla="*/ 3665 h 662"/>
                            <a:gd name="T72" fmla="+- 0 9898 9317"/>
                            <a:gd name="T73" fmla="*/ T72 w 744"/>
                            <a:gd name="T74" fmla="+- 0 3662 3058"/>
                            <a:gd name="T75" fmla="*/ 3662 h 662"/>
                            <a:gd name="T76" fmla="+- 0 9950 9317"/>
                            <a:gd name="T77" fmla="*/ T76 w 744"/>
                            <a:gd name="T78" fmla="+- 0 3626 3058"/>
                            <a:gd name="T79" fmla="*/ 3626 h 662"/>
                            <a:gd name="T80" fmla="+- 0 9924 9317"/>
                            <a:gd name="T81" fmla="*/ T80 w 744"/>
                            <a:gd name="T82" fmla="+- 0 3595 3058"/>
                            <a:gd name="T83" fmla="*/ 3595 h 662"/>
                            <a:gd name="T84" fmla="+- 0 9878 9317"/>
                            <a:gd name="T85" fmla="*/ T84 w 744"/>
                            <a:gd name="T86" fmla="+- 0 3629 3058"/>
                            <a:gd name="T87" fmla="*/ 3629 h 662"/>
                            <a:gd name="T88" fmla="+- 0 9874 9317"/>
                            <a:gd name="T89" fmla="*/ T88 w 744"/>
                            <a:gd name="T90" fmla="+- 0 3631 3058"/>
                            <a:gd name="T91" fmla="*/ 3631 h 662"/>
                            <a:gd name="T92" fmla="+- 0 9818 9317"/>
                            <a:gd name="T93" fmla="*/ T92 w 744"/>
                            <a:gd name="T94" fmla="+- 0 3658 3058"/>
                            <a:gd name="T95" fmla="*/ 3658 h 662"/>
                            <a:gd name="T96" fmla="+- 0 9821 9317"/>
                            <a:gd name="T97" fmla="*/ T96 w 744"/>
                            <a:gd name="T98" fmla="+- 0 3655 3058"/>
                            <a:gd name="T99" fmla="*/ 3655 h 662"/>
                            <a:gd name="T100" fmla="+- 0 9754 9317"/>
                            <a:gd name="T101" fmla="*/ T100 w 744"/>
                            <a:gd name="T102" fmla="+- 0 3674 3058"/>
                            <a:gd name="T103" fmla="*/ 3674 h 662"/>
                            <a:gd name="T104" fmla="+- 0 9691 9317"/>
                            <a:gd name="T105" fmla="*/ T104 w 744"/>
                            <a:gd name="T106" fmla="+- 0 3679 3058"/>
                            <a:gd name="T107" fmla="*/ 3679 h 662"/>
                            <a:gd name="T108" fmla="+- 0 9686 9317"/>
                            <a:gd name="T109" fmla="*/ T108 w 744"/>
                            <a:gd name="T110" fmla="+- 0 3679 3058"/>
                            <a:gd name="T111" fmla="*/ 3679 h 662"/>
                            <a:gd name="T112" fmla="+- 0 9624 9317"/>
                            <a:gd name="T113" fmla="*/ T112 w 744"/>
                            <a:gd name="T114" fmla="+- 0 3674 3058"/>
                            <a:gd name="T115" fmla="*/ 3674 h 662"/>
                            <a:gd name="T116" fmla="+- 0 9557 9317"/>
                            <a:gd name="T117" fmla="*/ T116 w 744"/>
                            <a:gd name="T118" fmla="+- 0 3655 3058"/>
                            <a:gd name="T119" fmla="*/ 3655 h 662"/>
                            <a:gd name="T120" fmla="+- 0 9559 9317"/>
                            <a:gd name="T121" fmla="*/ T120 w 744"/>
                            <a:gd name="T122" fmla="+- 0 3658 3058"/>
                            <a:gd name="T123" fmla="*/ 3658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  <a:cxn ang="0">
                              <a:pos x="T37" y="T39"/>
                            </a:cxn>
                            <a:cxn ang="0">
                              <a:pos x="T41" y="T43"/>
                            </a:cxn>
                            <a:cxn ang="0">
                              <a:pos x="T45" y="T47"/>
                            </a:cxn>
                            <a:cxn ang="0">
                              <a:pos x="T49" y="T51"/>
                            </a:cxn>
                            <a:cxn ang="0">
                              <a:pos x="T53" y="T55"/>
                            </a:cxn>
                            <a:cxn ang="0">
                              <a:pos x="T57" y="T59"/>
                            </a:cxn>
                            <a:cxn ang="0">
                              <a:pos x="T61" y="T63"/>
                            </a:cxn>
                            <a:cxn ang="0">
                              <a:pos x="T65" y="T67"/>
                            </a:cxn>
                            <a:cxn ang="0">
                              <a:pos x="T69" y="T71"/>
                            </a:cxn>
                            <a:cxn ang="0">
                              <a:pos x="T73" y="T75"/>
                            </a:cxn>
                            <a:cxn ang="0">
                              <a:pos x="T77" y="T79"/>
                            </a:cxn>
                            <a:cxn ang="0">
                              <a:pos x="T81" y="T83"/>
                            </a:cxn>
                            <a:cxn ang="0">
                              <a:pos x="T85" y="T87"/>
                            </a:cxn>
                            <a:cxn ang="0">
                              <a:pos x="T89" y="T91"/>
                            </a:cxn>
                            <a:cxn ang="0">
                              <a:pos x="T93" y="T95"/>
                            </a:cxn>
                            <a:cxn ang="0">
                              <a:pos x="T97" y="T99"/>
                            </a:cxn>
                            <a:cxn ang="0">
                              <a:pos x="T101" y="T103"/>
                            </a:cxn>
                            <a:cxn ang="0">
                              <a:pos x="T105" y="T107"/>
                            </a:cxn>
                            <a:cxn ang="0">
                              <a:pos x="T109" y="T111"/>
                            </a:cxn>
                            <a:cxn ang="0">
                              <a:pos x="T113" y="T115"/>
                            </a:cxn>
                            <a:cxn ang="0">
                              <a:pos x="T117" y="T119"/>
                            </a:cxn>
                            <a:cxn ang="0">
                              <a:pos x="T121" y="T123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242" y="600"/>
                              </a:moveTo>
                              <a:lnTo>
                                <a:pt x="182" y="571"/>
                              </a:lnTo>
                              <a:lnTo>
                                <a:pt x="185" y="573"/>
                              </a:lnTo>
                              <a:lnTo>
                                <a:pt x="135" y="535"/>
                              </a:lnTo>
                              <a:lnTo>
                                <a:pt x="137" y="537"/>
                              </a:lnTo>
                              <a:lnTo>
                                <a:pt x="163" y="604"/>
                              </a:lnTo>
                              <a:lnTo>
                                <a:pt x="165" y="607"/>
                              </a:lnTo>
                              <a:lnTo>
                                <a:pt x="225" y="636"/>
                              </a:lnTo>
                              <a:lnTo>
                                <a:pt x="228" y="636"/>
                              </a:lnTo>
                              <a:lnTo>
                                <a:pt x="295" y="655"/>
                              </a:lnTo>
                              <a:lnTo>
                                <a:pt x="300" y="655"/>
                              </a:lnTo>
                              <a:lnTo>
                                <a:pt x="369" y="662"/>
                              </a:lnTo>
                              <a:lnTo>
                                <a:pt x="374" y="662"/>
                              </a:lnTo>
                              <a:lnTo>
                                <a:pt x="444" y="655"/>
                              </a:lnTo>
                              <a:lnTo>
                                <a:pt x="446" y="655"/>
                              </a:lnTo>
                              <a:lnTo>
                                <a:pt x="513" y="636"/>
                              </a:lnTo>
                              <a:lnTo>
                                <a:pt x="518" y="636"/>
                              </a:lnTo>
                              <a:lnTo>
                                <a:pt x="578" y="607"/>
                              </a:lnTo>
                              <a:lnTo>
                                <a:pt x="581" y="604"/>
                              </a:lnTo>
                              <a:lnTo>
                                <a:pt x="633" y="568"/>
                              </a:lnTo>
                              <a:lnTo>
                                <a:pt x="607" y="537"/>
                              </a:lnTo>
                              <a:lnTo>
                                <a:pt x="561" y="571"/>
                              </a:lnTo>
                              <a:lnTo>
                                <a:pt x="557" y="573"/>
                              </a:lnTo>
                              <a:lnTo>
                                <a:pt x="501" y="600"/>
                              </a:lnTo>
                              <a:lnTo>
                                <a:pt x="504" y="597"/>
                              </a:lnTo>
                              <a:lnTo>
                                <a:pt x="437" y="616"/>
                              </a:lnTo>
                              <a:lnTo>
                                <a:pt x="374" y="621"/>
                              </a:lnTo>
                              <a:lnTo>
                                <a:pt x="369" y="621"/>
                              </a:lnTo>
                              <a:lnTo>
                                <a:pt x="307" y="616"/>
                              </a:lnTo>
                              <a:lnTo>
                                <a:pt x="240" y="597"/>
                              </a:lnTo>
                              <a:lnTo>
                                <a:pt x="242" y="60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89" name="Freeform 105">
                          <a:extLst>
                            <a:ext uri="{FF2B5EF4-FFF2-40B4-BE49-F238E27FC236}">
                              <a16:creationId xmlns:a16="http://schemas.microsoft.com/office/drawing/2014/main" id="{19E272EE-85C5-29E5-DE7F-E3E669E823B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689 9317"/>
                            <a:gd name="T1" fmla="*/ T0 w 744"/>
                            <a:gd name="T2" fmla="+- 0 3679 3058"/>
                            <a:gd name="T3" fmla="*/ 3679 h 662"/>
                            <a:gd name="T4" fmla="+- 0 9619 9317"/>
                            <a:gd name="T5" fmla="*/ T4 w 744"/>
                            <a:gd name="T6" fmla="+- 0 3672 3058"/>
                            <a:gd name="T7" fmla="*/ 3672 h 662"/>
                            <a:gd name="T8" fmla="+- 0 9624 9317"/>
                            <a:gd name="T9" fmla="*/ T8 w 744"/>
                            <a:gd name="T10" fmla="+- 0 3674 3058"/>
                            <a:gd name="T11" fmla="*/ 3674 h 662"/>
                            <a:gd name="T12" fmla="+- 0 9686 9317"/>
                            <a:gd name="T13" fmla="*/ T12 w 744"/>
                            <a:gd name="T14" fmla="+- 0 3679 3058"/>
                            <a:gd name="T15" fmla="*/ 3679 h 662"/>
                            <a:gd name="T16" fmla="+- 0 9691 9317"/>
                            <a:gd name="T17" fmla="*/ T16 w 744"/>
                            <a:gd name="T18" fmla="+- 0 3679 3058"/>
                            <a:gd name="T19" fmla="*/ 3679 h 662"/>
                            <a:gd name="T20" fmla="+- 0 9754 9317"/>
                            <a:gd name="T21" fmla="*/ T20 w 744"/>
                            <a:gd name="T22" fmla="+- 0 3674 3058"/>
                            <a:gd name="T23" fmla="*/ 3674 h 662"/>
                            <a:gd name="T24" fmla="+- 0 9756 9317"/>
                            <a:gd name="T25" fmla="*/ T24 w 744"/>
                            <a:gd name="T26" fmla="+- 0 3672 3058"/>
                            <a:gd name="T27" fmla="*/ 3672 h 662"/>
                            <a:gd name="T28" fmla="+- 0 9689 9317"/>
                            <a:gd name="T29" fmla="*/ T28 w 744"/>
                            <a:gd name="T30" fmla="+- 0 3679 3058"/>
                            <a:gd name="T31" fmla="*/ 3679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372" y="621"/>
                              </a:moveTo>
                              <a:lnTo>
                                <a:pt x="302" y="614"/>
                              </a:lnTo>
                              <a:lnTo>
                                <a:pt x="307" y="616"/>
                              </a:lnTo>
                              <a:lnTo>
                                <a:pt x="369" y="621"/>
                              </a:lnTo>
                              <a:lnTo>
                                <a:pt x="374" y="621"/>
                              </a:lnTo>
                              <a:lnTo>
                                <a:pt x="437" y="616"/>
                              </a:lnTo>
                              <a:lnTo>
                                <a:pt x="439" y="614"/>
                              </a:lnTo>
                              <a:lnTo>
                                <a:pt x="372" y="62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90" name="Freeform 106">
                          <a:extLst>
                            <a:ext uri="{FF2B5EF4-FFF2-40B4-BE49-F238E27FC236}">
                              <a16:creationId xmlns:a16="http://schemas.microsoft.com/office/drawing/2014/main" id="{C65C37ED-0A53-20E0-7A82-A4B87C62CCC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895 9317"/>
                            <a:gd name="T1" fmla="*/ T0 w 744"/>
                            <a:gd name="T2" fmla="+- 0 3113 3058"/>
                            <a:gd name="T3" fmla="*/ 3113 h 662"/>
                            <a:gd name="T4" fmla="+- 0 9835 9317"/>
                            <a:gd name="T5" fmla="*/ T4 w 744"/>
                            <a:gd name="T6" fmla="+- 0 3084 3058"/>
                            <a:gd name="T7" fmla="*/ 3084 h 662"/>
                            <a:gd name="T8" fmla="+- 0 9830 9317"/>
                            <a:gd name="T9" fmla="*/ T8 w 744"/>
                            <a:gd name="T10" fmla="+- 0 3082 3058"/>
                            <a:gd name="T11" fmla="*/ 3082 h 662"/>
                            <a:gd name="T12" fmla="+- 0 9874 9317"/>
                            <a:gd name="T13" fmla="*/ T12 w 744"/>
                            <a:gd name="T14" fmla="+- 0 3146 3058"/>
                            <a:gd name="T15" fmla="*/ 3146 h 662"/>
                            <a:gd name="T16" fmla="+- 0 9878 9317"/>
                            <a:gd name="T17" fmla="*/ T16 w 744"/>
                            <a:gd name="T18" fmla="+- 0 3149 3058"/>
                            <a:gd name="T19" fmla="*/ 3149 h 662"/>
                            <a:gd name="T20" fmla="+- 0 9924 9317"/>
                            <a:gd name="T21" fmla="*/ T20 w 744"/>
                            <a:gd name="T22" fmla="+- 0 3182 3058"/>
                            <a:gd name="T23" fmla="*/ 3182 h 662"/>
                            <a:gd name="T24" fmla="+- 0 9950 9317"/>
                            <a:gd name="T25" fmla="*/ T24 w 744"/>
                            <a:gd name="T26" fmla="+- 0 3151 3058"/>
                            <a:gd name="T27" fmla="*/ 3151 h 662"/>
                            <a:gd name="T28" fmla="+- 0 9898 9317"/>
                            <a:gd name="T29" fmla="*/ T28 w 744"/>
                            <a:gd name="T30" fmla="+- 0 3113 3058"/>
                            <a:gd name="T31" fmla="*/ 3113 h 662"/>
                            <a:gd name="T32" fmla="+- 0 9895 9317"/>
                            <a:gd name="T33" fmla="*/ T32 w 744"/>
                            <a:gd name="T34" fmla="+- 0 3113 3058"/>
                            <a:gd name="T35" fmla="*/ 3113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  <a:cxn ang="0">
                              <a:pos x="T21" y="T23"/>
                            </a:cxn>
                            <a:cxn ang="0">
                              <a:pos x="T25" y="T27"/>
                            </a:cxn>
                            <a:cxn ang="0">
                              <a:pos x="T29" y="T31"/>
                            </a:cxn>
                            <a:cxn ang="0">
                              <a:pos x="T33" y="T35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578" y="55"/>
                              </a:moveTo>
                              <a:lnTo>
                                <a:pt x="518" y="26"/>
                              </a:lnTo>
                              <a:lnTo>
                                <a:pt x="513" y="24"/>
                              </a:lnTo>
                              <a:lnTo>
                                <a:pt x="557" y="88"/>
                              </a:lnTo>
                              <a:lnTo>
                                <a:pt x="561" y="91"/>
                              </a:lnTo>
                              <a:lnTo>
                                <a:pt x="607" y="124"/>
                              </a:lnTo>
                              <a:lnTo>
                                <a:pt x="633" y="93"/>
                              </a:lnTo>
                              <a:lnTo>
                                <a:pt x="581" y="55"/>
                              </a:lnTo>
                              <a:lnTo>
                                <a:pt x="578" y="5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91" name="Freeform 107">
                          <a:extLst>
                            <a:ext uri="{FF2B5EF4-FFF2-40B4-BE49-F238E27FC236}">
                              <a16:creationId xmlns:a16="http://schemas.microsoft.com/office/drawing/2014/main" id="{ACC43E5C-522B-288C-E6C2-FF7C8C7B843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926 9317"/>
                            <a:gd name="T1" fmla="*/ T0 w 744"/>
                            <a:gd name="T2" fmla="+- 0 3185 3058"/>
                            <a:gd name="T3" fmla="*/ 3185 h 662"/>
                            <a:gd name="T4" fmla="+- 0 9926 9317"/>
                            <a:gd name="T5" fmla="*/ T4 w 744"/>
                            <a:gd name="T6" fmla="+- 0 3185 3058"/>
                            <a:gd name="T7" fmla="*/ 3185 h 662"/>
                            <a:gd name="T8" fmla="+- 0 9967 9317"/>
                            <a:gd name="T9" fmla="*/ T8 w 744"/>
                            <a:gd name="T10" fmla="+- 0 3228 3058"/>
                            <a:gd name="T11" fmla="*/ 3228 h 662"/>
                            <a:gd name="T12" fmla="+- 0 9965 9317"/>
                            <a:gd name="T13" fmla="*/ T12 w 744"/>
                            <a:gd name="T14" fmla="+- 0 3223 3058"/>
                            <a:gd name="T15" fmla="*/ 3223 h 662"/>
                            <a:gd name="T16" fmla="+- 0 9926 9317"/>
                            <a:gd name="T17" fmla="*/ T16 w 744"/>
                            <a:gd name="T18" fmla="+- 0 3185 3058"/>
                            <a:gd name="T19" fmla="*/ 3185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609" y="127"/>
                              </a:moveTo>
                              <a:lnTo>
                                <a:pt x="609" y="127"/>
                              </a:lnTo>
                              <a:lnTo>
                                <a:pt x="650" y="170"/>
                              </a:lnTo>
                              <a:lnTo>
                                <a:pt x="648" y="165"/>
                              </a:lnTo>
                              <a:lnTo>
                                <a:pt x="609" y="12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92" name="Freeform 108">
                          <a:extLst>
                            <a:ext uri="{FF2B5EF4-FFF2-40B4-BE49-F238E27FC236}">
                              <a16:creationId xmlns:a16="http://schemas.microsoft.com/office/drawing/2014/main" id="{B6C9C06E-0EC5-7D62-2A67-EB771BE1B67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996 9317"/>
                            <a:gd name="T1" fmla="*/ T0 w 744"/>
                            <a:gd name="T2" fmla="+- 0 3499 3058"/>
                            <a:gd name="T3" fmla="*/ 3499 h 662"/>
                            <a:gd name="T4" fmla="+- 0 10015 9317"/>
                            <a:gd name="T5" fmla="*/ T4 w 744"/>
                            <a:gd name="T6" fmla="+- 0 3444 3058"/>
                            <a:gd name="T7" fmla="*/ 3444 h 662"/>
                            <a:gd name="T8" fmla="+- 0 9994 9317"/>
                            <a:gd name="T9" fmla="*/ T8 w 744"/>
                            <a:gd name="T10" fmla="+- 0 3502 3058"/>
                            <a:gd name="T11" fmla="*/ 3502 h 662"/>
                            <a:gd name="T12" fmla="+- 0 9994 9317"/>
                            <a:gd name="T13" fmla="*/ T12 w 744"/>
                            <a:gd name="T14" fmla="+- 0 3504 3058"/>
                            <a:gd name="T15" fmla="*/ 3504 h 662"/>
                            <a:gd name="T16" fmla="+- 0 9996 9317"/>
                            <a:gd name="T17" fmla="*/ T16 w 744"/>
                            <a:gd name="T18" fmla="+- 0 3499 3058"/>
                            <a:gd name="T19" fmla="*/ 3499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  <a:cxn ang="0">
                              <a:pos x="T17" y="T19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679" y="441"/>
                              </a:moveTo>
                              <a:lnTo>
                                <a:pt x="698" y="386"/>
                              </a:lnTo>
                              <a:lnTo>
                                <a:pt x="677" y="444"/>
                              </a:lnTo>
                              <a:lnTo>
                                <a:pt x="677" y="446"/>
                              </a:lnTo>
                              <a:lnTo>
                                <a:pt x="679" y="44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93" name="Freeform 109">
                          <a:extLst>
                            <a:ext uri="{FF2B5EF4-FFF2-40B4-BE49-F238E27FC236}">
                              <a16:creationId xmlns:a16="http://schemas.microsoft.com/office/drawing/2014/main" id="{71E7F932-0395-868C-3806-8001E563A4A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9317" y="3058"/>
                          <a:ext cx="744" cy="662"/>
                        </a:xfrm>
                        <a:custGeom>
                          <a:avLst/>
                          <a:gdLst>
                            <a:gd name="T0" fmla="+- 0 9689 9317"/>
                            <a:gd name="T1" fmla="*/ T0 w 744"/>
                            <a:gd name="T2" fmla="+- 0 3096 3058"/>
                            <a:gd name="T3" fmla="*/ 3096 h 662"/>
                            <a:gd name="T4" fmla="+- 0 9686 9317"/>
                            <a:gd name="T5" fmla="*/ T4 w 744"/>
                            <a:gd name="T6" fmla="+- 0 3096 3058"/>
                            <a:gd name="T7" fmla="*/ 3096 h 662"/>
                            <a:gd name="T8" fmla="+- 0 9619 9317"/>
                            <a:gd name="T9" fmla="*/ T8 w 744"/>
                            <a:gd name="T10" fmla="+- 0 3103 3058"/>
                            <a:gd name="T11" fmla="*/ 3103 h 662"/>
                            <a:gd name="T12" fmla="+- 0 9689 9317"/>
                            <a:gd name="T13" fmla="*/ T12 w 744"/>
                            <a:gd name="T14" fmla="+- 0 3096 3058"/>
                            <a:gd name="T15" fmla="*/ 3096 h 662"/>
                          </a:gdLst>
                          <a:ahLst/>
                          <a:cxnLst>
                            <a:cxn ang="0">
                              <a:pos x="T1" y="T3"/>
                            </a:cxn>
                            <a:cxn ang="0">
                              <a:pos x="T5" y="T7"/>
                            </a:cxn>
                            <a:cxn ang="0">
                              <a:pos x="T9" y="T11"/>
                            </a:cxn>
                            <a:cxn ang="0">
                              <a:pos x="T13" y="T15"/>
                            </a:cxn>
                          </a:cxnLst>
                          <a:rect l="0" t="0" r="r" b="b"/>
                          <a:pathLst>
                            <a:path w="744" h="662">
                              <a:moveTo>
                                <a:pt x="372" y="38"/>
                              </a:moveTo>
                              <a:lnTo>
                                <a:pt x="369" y="38"/>
                              </a:lnTo>
                              <a:lnTo>
                                <a:pt x="302" y="45"/>
                              </a:lnTo>
                              <a:lnTo>
                                <a:pt x="372" y="38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094" name="Group 114">
                          <a:extLst>
                            <a:ext uri="{FF2B5EF4-FFF2-40B4-BE49-F238E27FC236}">
                              <a16:creationId xmlns:a16="http://schemas.microsoft.com/office/drawing/2014/main" id="{106A1D2F-7D2B-7BC7-A69C-B4A5D56D4AB3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26" y="3962"/>
                          <a:ext cx="9739" cy="6140"/>
                          <a:chOff x="3026" y="3962"/>
                          <a:chExt cx="9739" cy="6140"/>
                        </a:xfrm>
                      </p:grpSpPr>
                      <p:sp>
                        <p:nvSpPr>
                          <p:cNvPr id="2095" name="Freeform 115">
                            <a:extLst>
                              <a:ext uri="{FF2B5EF4-FFF2-40B4-BE49-F238E27FC236}">
                                <a16:creationId xmlns:a16="http://schemas.microsoft.com/office/drawing/2014/main" id="{2BDA7207-1BB5-A600-42B1-E9167C3ACD6E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46" y="4056"/>
                            <a:ext cx="3984" cy="2902"/>
                          </a:xfrm>
                          <a:custGeom>
                            <a:avLst/>
                            <a:gdLst>
                              <a:gd name="T0" fmla="+- 0 4834 3046"/>
                              <a:gd name="T1" fmla="*/ T0 w 3984"/>
                              <a:gd name="T2" fmla="+- 0 3967 3960"/>
                              <a:gd name="T3" fmla="*/ 3967 h 2998"/>
                              <a:gd name="T4" fmla="+- 0 4445 3046"/>
                              <a:gd name="T5" fmla="*/ T4 w 3984"/>
                              <a:gd name="T6" fmla="+- 0 4027 3960"/>
                              <a:gd name="T7" fmla="*/ 4027 h 2998"/>
                              <a:gd name="T8" fmla="+- 0 4087 3046"/>
                              <a:gd name="T9" fmla="*/ T8 w 3984"/>
                              <a:gd name="T10" fmla="+- 0 4140 3960"/>
                              <a:gd name="T11" fmla="*/ 4140 h 2998"/>
                              <a:gd name="T12" fmla="+- 0 3770 3046"/>
                              <a:gd name="T13" fmla="*/ T12 w 3984"/>
                              <a:gd name="T14" fmla="+- 0 4301 3960"/>
                              <a:gd name="T15" fmla="*/ 4301 h 2998"/>
                              <a:gd name="T16" fmla="+- 0 3502 3046"/>
                              <a:gd name="T17" fmla="*/ T16 w 3984"/>
                              <a:gd name="T18" fmla="+- 0 4505 3960"/>
                              <a:gd name="T19" fmla="*/ 4505 h 2998"/>
                              <a:gd name="T20" fmla="+- 0 3286 3046"/>
                              <a:gd name="T21" fmla="*/ T20 w 3984"/>
                              <a:gd name="T22" fmla="+- 0 4745 3960"/>
                              <a:gd name="T23" fmla="*/ 4745 h 2998"/>
                              <a:gd name="T24" fmla="+- 0 3134 3046"/>
                              <a:gd name="T25" fmla="*/ T24 w 3984"/>
                              <a:gd name="T26" fmla="+- 0 5014 3960"/>
                              <a:gd name="T27" fmla="*/ 5014 h 2998"/>
                              <a:gd name="T28" fmla="+- 0 3058 3046"/>
                              <a:gd name="T29" fmla="*/ T28 w 3984"/>
                              <a:gd name="T30" fmla="+- 0 5304 3960"/>
                              <a:gd name="T31" fmla="*/ 5304 h 2998"/>
                              <a:gd name="T32" fmla="+- 0 3058 3046"/>
                              <a:gd name="T33" fmla="*/ T32 w 3984"/>
                              <a:gd name="T34" fmla="+- 0 5611 3960"/>
                              <a:gd name="T35" fmla="*/ 5611 h 2998"/>
                              <a:gd name="T36" fmla="+- 0 3134 3046"/>
                              <a:gd name="T37" fmla="*/ T36 w 3984"/>
                              <a:gd name="T38" fmla="+- 0 5904 3960"/>
                              <a:gd name="T39" fmla="*/ 5904 h 2998"/>
                              <a:gd name="T40" fmla="+- 0 3286 3046"/>
                              <a:gd name="T41" fmla="*/ T40 w 3984"/>
                              <a:gd name="T42" fmla="+- 0 6173 3960"/>
                              <a:gd name="T43" fmla="*/ 6173 h 2998"/>
                              <a:gd name="T44" fmla="+- 0 3502 3046"/>
                              <a:gd name="T45" fmla="*/ T44 w 3984"/>
                              <a:gd name="T46" fmla="+- 0 6410 3960"/>
                              <a:gd name="T47" fmla="*/ 6410 h 2998"/>
                              <a:gd name="T48" fmla="+- 0 3770 3046"/>
                              <a:gd name="T49" fmla="*/ T48 w 3984"/>
                              <a:gd name="T50" fmla="+- 0 6614 3960"/>
                              <a:gd name="T51" fmla="*/ 6614 h 2998"/>
                              <a:gd name="T52" fmla="+- 0 4087 3046"/>
                              <a:gd name="T53" fmla="*/ T52 w 3984"/>
                              <a:gd name="T54" fmla="+- 0 6775 3960"/>
                              <a:gd name="T55" fmla="*/ 6775 h 2998"/>
                              <a:gd name="T56" fmla="+- 0 4445 3046"/>
                              <a:gd name="T57" fmla="*/ T56 w 3984"/>
                              <a:gd name="T58" fmla="+- 0 6890 3960"/>
                              <a:gd name="T59" fmla="*/ 6890 h 2998"/>
                              <a:gd name="T60" fmla="+- 0 4834 3046"/>
                              <a:gd name="T61" fmla="*/ T60 w 3984"/>
                              <a:gd name="T62" fmla="+- 0 6948 3960"/>
                              <a:gd name="T63" fmla="*/ 6948 h 2998"/>
                              <a:gd name="T64" fmla="+- 0 5242 3046"/>
                              <a:gd name="T65" fmla="*/ T64 w 3984"/>
                              <a:gd name="T66" fmla="+- 0 6948 3960"/>
                              <a:gd name="T67" fmla="*/ 6948 h 2998"/>
                              <a:gd name="T68" fmla="+- 0 5630 3046"/>
                              <a:gd name="T69" fmla="*/ T68 w 3984"/>
                              <a:gd name="T70" fmla="+- 0 6890 3960"/>
                              <a:gd name="T71" fmla="*/ 6890 h 2998"/>
                              <a:gd name="T72" fmla="+- 0 5986 3046"/>
                              <a:gd name="T73" fmla="*/ T72 w 3984"/>
                              <a:gd name="T74" fmla="+- 0 6775 3960"/>
                              <a:gd name="T75" fmla="*/ 6775 h 2998"/>
                              <a:gd name="T76" fmla="+- 0 6305 3046"/>
                              <a:gd name="T77" fmla="*/ T76 w 3984"/>
                              <a:gd name="T78" fmla="+- 0 6614 3960"/>
                              <a:gd name="T79" fmla="*/ 6614 h 2998"/>
                              <a:gd name="T80" fmla="+- 0 6576 3046"/>
                              <a:gd name="T81" fmla="*/ T80 w 3984"/>
                              <a:gd name="T82" fmla="+- 0 6410 3960"/>
                              <a:gd name="T83" fmla="*/ 6410 h 2998"/>
                              <a:gd name="T84" fmla="+- 0 6790 3046"/>
                              <a:gd name="T85" fmla="*/ T84 w 3984"/>
                              <a:gd name="T86" fmla="+- 0 6173 3960"/>
                              <a:gd name="T87" fmla="*/ 6173 h 2998"/>
                              <a:gd name="T88" fmla="+- 0 6938 3046"/>
                              <a:gd name="T89" fmla="*/ T88 w 3984"/>
                              <a:gd name="T90" fmla="+- 0 5904 3960"/>
                              <a:gd name="T91" fmla="*/ 5904 h 2998"/>
                              <a:gd name="T92" fmla="+- 0 7020 3046"/>
                              <a:gd name="T93" fmla="*/ T92 w 3984"/>
                              <a:gd name="T94" fmla="+- 0 5611 3960"/>
                              <a:gd name="T95" fmla="*/ 5611 h 2998"/>
                              <a:gd name="T96" fmla="+- 0 7020 3046"/>
                              <a:gd name="T97" fmla="*/ T96 w 3984"/>
                              <a:gd name="T98" fmla="+- 0 5304 3960"/>
                              <a:gd name="T99" fmla="*/ 5304 h 2998"/>
                              <a:gd name="T100" fmla="+- 0 6938 3046"/>
                              <a:gd name="T101" fmla="*/ T100 w 3984"/>
                              <a:gd name="T102" fmla="+- 0 5014 3960"/>
                              <a:gd name="T103" fmla="*/ 5014 h 2998"/>
                              <a:gd name="T104" fmla="+- 0 6790 3046"/>
                              <a:gd name="T105" fmla="*/ T104 w 3984"/>
                              <a:gd name="T106" fmla="+- 0 4745 3960"/>
                              <a:gd name="T107" fmla="*/ 4745 h 2998"/>
                              <a:gd name="T108" fmla="+- 0 6576 3046"/>
                              <a:gd name="T109" fmla="*/ T108 w 3984"/>
                              <a:gd name="T110" fmla="+- 0 4505 3960"/>
                              <a:gd name="T111" fmla="*/ 4505 h 2998"/>
                              <a:gd name="T112" fmla="+- 0 6305 3046"/>
                              <a:gd name="T113" fmla="*/ T112 w 3984"/>
                              <a:gd name="T114" fmla="+- 0 4301 3960"/>
                              <a:gd name="T115" fmla="*/ 4301 h 2998"/>
                              <a:gd name="T116" fmla="+- 0 5986 3046"/>
                              <a:gd name="T117" fmla="*/ T116 w 3984"/>
                              <a:gd name="T118" fmla="+- 0 4140 3960"/>
                              <a:gd name="T119" fmla="*/ 4140 h 2998"/>
                              <a:gd name="T120" fmla="+- 0 5630 3046"/>
                              <a:gd name="T121" fmla="*/ T120 w 3984"/>
                              <a:gd name="T122" fmla="+- 0 4027 3960"/>
                              <a:gd name="T123" fmla="*/ 4027 h 2998"/>
                              <a:gd name="T124" fmla="+- 0 5242 3046"/>
                              <a:gd name="T125" fmla="*/ T124 w 3984"/>
                              <a:gd name="T126" fmla="+- 0 3967 3960"/>
                              <a:gd name="T127" fmla="*/ 3967 h 2998"/>
                            </a:gdLst>
                            <a:ahLst/>
                            <a:cxnLst>
                              <a:cxn ang="0">
                                <a:pos x="T1" y="T3"/>
                              </a:cxn>
                              <a:cxn ang="0">
                                <a:pos x="T5" y="T7"/>
                              </a:cxn>
                              <a:cxn ang="0">
                                <a:pos x="T9" y="T11"/>
                              </a:cxn>
                              <a:cxn ang="0">
                                <a:pos x="T13" y="T15"/>
                              </a:cxn>
                              <a:cxn ang="0">
                                <a:pos x="T17" y="T19"/>
                              </a:cxn>
                              <a:cxn ang="0">
                                <a:pos x="T21" y="T23"/>
                              </a:cxn>
                              <a:cxn ang="0">
                                <a:pos x="T25" y="T27"/>
                              </a:cxn>
                              <a:cxn ang="0">
                                <a:pos x="T29" y="T31"/>
                              </a:cxn>
                              <a:cxn ang="0">
                                <a:pos x="T33" y="T35"/>
                              </a:cxn>
                              <a:cxn ang="0">
                                <a:pos x="T37" y="T39"/>
                              </a:cxn>
                              <a:cxn ang="0">
                                <a:pos x="T41" y="T43"/>
                              </a:cxn>
                              <a:cxn ang="0">
                                <a:pos x="T45" y="T47"/>
                              </a:cxn>
                              <a:cxn ang="0">
                                <a:pos x="T49" y="T51"/>
                              </a:cxn>
                              <a:cxn ang="0">
                                <a:pos x="T53" y="T55"/>
                              </a:cxn>
                              <a:cxn ang="0">
                                <a:pos x="T57" y="T59"/>
                              </a:cxn>
                              <a:cxn ang="0">
                                <a:pos x="T61" y="T63"/>
                              </a:cxn>
                              <a:cxn ang="0">
                                <a:pos x="T65" y="T67"/>
                              </a:cxn>
                              <a:cxn ang="0">
                                <a:pos x="T69" y="T71"/>
                              </a:cxn>
                              <a:cxn ang="0">
                                <a:pos x="T73" y="T75"/>
                              </a:cxn>
                              <a:cxn ang="0">
                                <a:pos x="T77" y="T79"/>
                              </a:cxn>
                              <a:cxn ang="0">
                                <a:pos x="T81" y="T83"/>
                              </a:cxn>
                              <a:cxn ang="0">
                                <a:pos x="T85" y="T87"/>
                              </a:cxn>
                              <a:cxn ang="0">
                                <a:pos x="T89" y="T91"/>
                              </a:cxn>
                              <a:cxn ang="0">
                                <a:pos x="T93" y="T95"/>
                              </a:cxn>
                              <a:cxn ang="0">
                                <a:pos x="T97" y="T99"/>
                              </a:cxn>
                              <a:cxn ang="0">
                                <a:pos x="T101" y="T103"/>
                              </a:cxn>
                              <a:cxn ang="0">
                                <a:pos x="T105" y="T107"/>
                              </a:cxn>
                              <a:cxn ang="0">
                                <a:pos x="T109" y="T111"/>
                              </a:cxn>
                              <a:cxn ang="0">
                                <a:pos x="T113" y="T115"/>
                              </a:cxn>
                              <a:cxn ang="0">
                                <a:pos x="T117" y="T119"/>
                              </a:cxn>
                              <a:cxn ang="0">
                                <a:pos x="T121" y="T123"/>
                              </a:cxn>
                              <a:cxn ang="0">
                                <a:pos x="T125" y="T127"/>
                              </a:cxn>
                            </a:cxnLst>
                            <a:rect l="0" t="0" r="r" b="b"/>
                            <a:pathLst>
                              <a:path w="3984" h="2998">
                                <a:moveTo>
                                  <a:pt x="1992" y="0"/>
                                </a:moveTo>
                                <a:lnTo>
                                  <a:pt x="1788" y="7"/>
                                </a:lnTo>
                                <a:lnTo>
                                  <a:pt x="1591" y="29"/>
                                </a:lnTo>
                                <a:lnTo>
                                  <a:pt x="1399" y="67"/>
                                </a:lnTo>
                                <a:lnTo>
                                  <a:pt x="1216" y="118"/>
                                </a:lnTo>
                                <a:lnTo>
                                  <a:pt x="1041" y="180"/>
                                </a:lnTo>
                                <a:lnTo>
                                  <a:pt x="878" y="257"/>
                                </a:lnTo>
                                <a:lnTo>
                                  <a:pt x="724" y="341"/>
                                </a:lnTo>
                                <a:lnTo>
                                  <a:pt x="583" y="439"/>
                                </a:lnTo>
                                <a:lnTo>
                                  <a:pt x="456" y="545"/>
                                </a:lnTo>
                                <a:lnTo>
                                  <a:pt x="340" y="660"/>
                                </a:lnTo>
                                <a:lnTo>
                                  <a:pt x="240" y="785"/>
                                </a:lnTo>
                                <a:lnTo>
                                  <a:pt x="156" y="914"/>
                                </a:lnTo>
                                <a:lnTo>
                                  <a:pt x="88" y="1054"/>
                                </a:lnTo>
                                <a:lnTo>
                                  <a:pt x="40" y="1198"/>
                                </a:lnTo>
                                <a:lnTo>
                                  <a:pt x="12" y="1344"/>
                                </a:lnTo>
                                <a:lnTo>
                                  <a:pt x="0" y="1498"/>
                                </a:lnTo>
                                <a:lnTo>
                                  <a:pt x="12" y="1651"/>
                                </a:lnTo>
                                <a:lnTo>
                                  <a:pt x="40" y="1800"/>
                                </a:lnTo>
                                <a:lnTo>
                                  <a:pt x="88" y="1944"/>
                                </a:lnTo>
                                <a:lnTo>
                                  <a:pt x="156" y="2083"/>
                                </a:lnTo>
                                <a:lnTo>
                                  <a:pt x="240" y="2213"/>
                                </a:lnTo>
                                <a:lnTo>
                                  <a:pt x="340" y="2335"/>
                                </a:lnTo>
                                <a:lnTo>
                                  <a:pt x="456" y="2450"/>
                                </a:lnTo>
                                <a:lnTo>
                                  <a:pt x="583" y="2558"/>
                                </a:lnTo>
                                <a:lnTo>
                                  <a:pt x="724" y="2654"/>
                                </a:lnTo>
                                <a:lnTo>
                                  <a:pt x="878" y="2741"/>
                                </a:lnTo>
                                <a:lnTo>
                                  <a:pt x="1041" y="2815"/>
                                </a:lnTo>
                                <a:lnTo>
                                  <a:pt x="1216" y="2880"/>
                                </a:lnTo>
                                <a:lnTo>
                                  <a:pt x="1399" y="2930"/>
                                </a:lnTo>
                                <a:lnTo>
                                  <a:pt x="1591" y="2966"/>
                                </a:lnTo>
                                <a:lnTo>
                                  <a:pt x="1788" y="2988"/>
                                </a:lnTo>
                                <a:lnTo>
                                  <a:pt x="1992" y="2998"/>
                                </a:lnTo>
                                <a:lnTo>
                                  <a:pt x="2196" y="2988"/>
                                </a:lnTo>
                                <a:lnTo>
                                  <a:pt x="2392" y="2966"/>
                                </a:lnTo>
                                <a:lnTo>
                                  <a:pt x="2584" y="2930"/>
                                </a:lnTo>
                                <a:lnTo>
                                  <a:pt x="2767" y="2880"/>
                                </a:lnTo>
                                <a:lnTo>
                                  <a:pt x="2940" y="2815"/>
                                </a:lnTo>
                                <a:lnTo>
                                  <a:pt x="3105" y="2741"/>
                                </a:lnTo>
                                <a:lnTo>
                                  <a:pt x="3259" y="2654"/>
                                </a:lnTo>
                                <a:lnTo>
                                  <a:pt x="3400" y="2558"/>
                                </a:lnTo>
                                <a:lnTo>
                                  <a:pt x="3530" y="2450"/>
                                </a:lnTo>
                                <a:lnTo>
                                  <a:pt x="3643" y="2335"/>
                                </a:lnTo>
                                <a:lnTo>
                                  <a:pt x="3744" y="2213"/>
                                </a:lnTo>
                                <a:lnTo>
                                  <a:pt x="3828" y="2083"/>
                                </a:lnTo>
                                <a:lnTo>
                                  <a:pt x="3892" y="1944"/>
                                </a:lnTo>
                                <a:lnTo>
                                  <a:pt x="3943" y="1800"/>
                                </a:lnTo>
                                <a:lnTo>
                                  <a:pt x="3974" y="1651"/>
                                </a:lnTo>
                                <a:lnTo>
                                  <a:pt x="3984" y="1498"/>
                                </a:lnTo>
                                <a:lnTo>
                                  <a:pt x="3974" y="1344"/>
                                </a:lnTo>
                                <a:lnTo>
                                  <a:pt x="3943" y="1198"/>
                                </a:lnTo>
                                <a:lnTo>
                                  <a:pt x="3892" y="1054"/>
                                </a:lnTo>
                                <a:lnTo>
                                  <a:pt x="3828" y="914"/>
                                </a:lnTo>
                                <a:lnTo>
                                  <a:pt x="3744" y="785"/>
                                </a:lnTo>
                                <a:lnTo>
                                  <a:pt x="3643" y="660"/>
                                </a:lnTo>
                                <a:lnTo>
                                  <a:pt x="3530" y="545"/>
                                </a:lnTo>
                                <a:lnTo>
                                  <a:pt x="3400" y="439"/>
                                </a:lnTo>
                                <a:lnTo>
                                  <a:pt x="3259" y="341"/>
                                </a:lnTo>
                                <a:lnTo>
                                  <a:pt x="3105" y="257"/>
                                </a:lnTo>
                                <a:lnTo>
                                  <a:pt x="2940" y="180"/>
                                </a:lnTo>
                                <a:lnTo>
                                  <a:pt x="2767" y="118"/>
                                </a:lnTo>
                                <a:lnTo>
                                  <a:pt x="2584" y="67"/>
                                </a:lnTo>
                                <a:lnTo>
                                  <a:pt x="2392" y="29"/>
                                </a:lnTo>
                                <a:lnTo>
                                  <a:pt x="2196" y="7"/>
                                </a:lnTo>
                                <a:lnTo>
                                  <a:pt x="1992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FFBF00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r>
                              <a:rPr lang="sr-Cyrl-RS" dirty="0"/>
                              <a:t>          </a:t>
                            </a:r>
                          </a:p>
                          <a:p>
                            <a:r>
                              <a:rPr lang="sr-Cyrl-RS" sz="1200" b="1" dirty="0"/>
                              <a:t>            Предшколска установа</a:t>
                            </a:r>
                          </a:p>
                          <a:p>
                            <a:r>
                              <a:rPr lang="sr-Cyrl-RS" sz="1200" b="1" dirty="0"/>
                              <a:t>           Месне заједнице</a:t>
                            </a:r>
                            <a:endParaRPr lang="en-US" sz="1200" b="1" dirty="0"/>
                          </a:p>
                          <a:p>
                            <a:endParaRPr lang="sr-Cyrl-RS" sz="1200" b="1" dirty="0"/>
                          </a:p>
                          <a:p>
                            <a:r>
                              <a:rPr lang="sr-Cyrl-RS" sz="1200" b="1" dirty="0"/>
                              <a:t>   </a:t>
                            </a:r>
                            <a:r>
                              <a:rPr lang="en-US" sz="1200" b="1" dirty="0"/>
                              <a:t>     </a:t>
                            </a:r>
                            <a:r>
                              <a:rPr lang="sr-Cyrl-RS" sz="1200" b="1" dirty="0"/>
                              <a:t>  Установе културе</a:t>
                            </a:r>
                            <a:endParaRPr lang="en-US" sz="1200" b="1" dirty="0"/>
                          </a:p>
                          <a:p>
                            <a:endParaRPr lang="sr-Cyrl-RS" sz="1200" b="1" dirty="0"/>
                          </a:p>
                          <a:p>
                            <a:r>
                              <a:rPr lang="sr-Cyrl-RS" sz="1200" b="1" dirty="0"/>
                              <a:t>	Спортске установе</a:t>
                            </a:r>
                            <a:endParaRPr lang="en-US" sz="1200" b="1" dirty="0"/>
                          </a:p>
                          <a:p>
                            <a:endParaRPr lang="sr-Cyrl-RS" sz="1200" b="1" dirty="0"/>
                          </a:p>
                          <a:p>
                            <a:r>
                              <a:rPr lang="en-US" sz="1200" b="1" dirty="0"/>
                              <a:t>      </a:t>
                            </a:r>
                            <a:r>
                              <a:rPr lang="sr-Cyrl-RS" sz="1200" b="1" dirty="0"/>
                              <a:t>Туристичка организација</a:t>
                            </a:r>
                          </a:p>
                          <a:p>
                            <a:r>
                              <a:rPr lang="sr-Cyrl-RS" sz="1200" b="1" dirty="0"/>
                              <a:t>	</a:t>
                            </a:r>
                            <a:r>
                              <a:rPr lang="sr-Cyrl-RS" sz="1200" dirty="0"/>
                              <a:t>	</a:t>
                            </a:r>
                            <a:endParaRPr lang="en-US" dirty="0"/>
                          </a:p>
                        </p:txBody>
                      </p:sp>
                      <p:grpSp>
                        <p:nvGrpSpPr>
                          <p:cNvPr id="2096" name="Group 116">
                            <a:extLst>
                              <a:ext uri="{FF2B5EF4-FFF2-40B4-BE49-F238E27FC236}">
                                <a16:creationId xmlns:a16="http://schemas.microsoft.com/office/drawing/2014/main" id="{29407579-EA8E-0C81-A7A3-72F99114D067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26" y="3962"/>
                            <a:ext cx="9739" cy="6140"/>
                            <a:chOff x="3026" y="3962"/>
                            <a:chExt cx="9739" cy="6140"/>
                          </a:xfrm>
                        </p:grpSpPr>
                        <p:sp>
                          <p:nvSpPr>
                            <p:cNvPr id="2097" name="Freeform 117">
                              <a:extLst>
                                <a:ext uri="{FF2B5EF4-FFF2-40B4-BE49-F238E27FC236}">
                                  <a16:creationId xmlns:a16="http://schemas.microsoft.com/office/drawing/2014/main" id="{FD9AD60C-C921-2D33-D29F-CD721697A2AB}"/>
                                </a:ext>
                              </a:extLst>
                            </p:cNvPr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46" y="4056"/>
                              <a:ext cx="4022" cy="3000"/>
                            </a:xfrm>
                            <a:custGeom>
                              <a:avLst/>
                              <a:gdLst>
                                <a:gd name="T0" fmla="+- 0 5443 3026"/>
                                <a:gd name="T1" fmla="*/ T0 w 4022"/>
                                <a:gd name="T2" fmla="+- 0 6946 3977"/>
                                <a:gd name="T3" fmla="*/ 6946 h 3000"/>
                                <a:gd name="T4" fmla="+- 0 5995 3026"/>
                                <a:gd name="T5" fmla="*/ T4 w 4022"/>
                                <a:gd name="T6" fmla="+- 0 6797 3977"/>
                                <a:gd name="T7" fmla="*/ 6797 h 3000"/>
                                <a:gd name="T8" fmla="+- 0 6458 3026"/>
                                <a:gd name="T9" fmla="*/ T8 w 4022"/>
                                <a:gd name="T10" fmla="+- 0 6540 3977"/>
                                <a:gd name="T11" fmla="*/ 6540 h 3000"/>
                                <a:gd name="T12" fmla="+- 0 6806 3026"/>
                                <a:gd name="T13" fmla="*/ T12 w 4022"/>
                                <a:gd name="T14" fmla="+- 0 6194 3977"/>
                                <a:gd name="T15" fmla="*/ 6194 h 3000"/>
                                <a:gd name="T16" fmla="+- 0 7008 3026"/>
                                <a:gd name="T17" fmla="*/ T16 w 4022"/>
                                <a:gd name="T18" fmla="+- 0 5782 3977"/>
                                <a:gd name="T19" fmla="*/ 5782 h 3000"/>
                                <a:gd name="T20" fmla="+- 0 7049 3026"/>
                                <a:gd name="T21" fmla="*/ T20 w 4022"/>
                                <a:gd name="T22" fmla="+- 0 5477 3977"/>
                                <a:gd name="T23" fmla="*/ 5477 h 3000"/>
                                <a:gd name="T24" fmla="+- 0 7008 3026"/>
                                <a:gd name="T25" fmla="*/ T24 w 4022"/>
                                <a:gd name="T26" fmla="+- 0 5172 3977"/>
                                <a:gd name="T27" fmla="*/ 5172 h 3000"/>
                                <a:gd name="T28" fmla="+- 0 6804 3026"/>
                                <a:gd name="T29" fmla="*/ T28 w 4022"/>
                                <a:gd name="T30" fmla="+- 0 4759 3977"/>
                                <a:gd name="T31" fmla="*/ 4759 h 3000"/>
                                <a:gd name="T32" fmla="+- 0 6458 3026"/>
                                <a:gd name="T33" fmla="*/ T32 w 4022"/>
                                <a:gd name="T34" fmla="+- 0 4414 3977"/>
                                <a:gd name="T35" fmla="*/ 4414 h 3000"/>
                                <a:gd name="T36" fmla="+- 0 5993 3026"/>
                                <a:gd name="T37" fmla="*/ T36 w 4022"/>
                                <a:gd name="T38" fmla="+- 0 4157 3977"/>
                                <a:gd name="T39" fmla="*/ 4157 h 3000"/>
                                <a:gd name="T40" fmla="+- 0 5441 3026"/>
                                <a:gd name="T41" fmla="*/ T40 w 4022"/>
                                <a:gd name="T42" fmla="+- 0 4008 3977"/>
                                <a:gd name="T43" fmla="*/ 4008 h 3000"/>
                                <a:gd name="T44" fmla="+- 0 4831 3026"/>
                                <a:gd name="T45" fmla="*/ T44 w 4022"/>
                                <a:gd name="T46" fmla="+- 0 3986 3977"/>
                                <a:gd name="T47" fmla="*/ 3986 h 3000"/>
                                <a:gd name="T48" fmla="+- 0 4255 3026"/>
                                <a:gd name="T49" fmla="*/ T48 w 4022"/>
                                <a:gd name="T50" fmla="+- 0 4094 3977"/>
                                <a:gd name="T51" fmla="*/ 4094 h 3000"/>
                                <a:gd name="T52" fmla="+- 0 3758 3026"/>
                                <a:gd name="T53" fmla="*/ T52 w 4022"/>
                                <a:gd name="T54" fmla="+- 0 4318 3977"/>
                                <a:gd name="T55" fmla="*/ 4318 h 3000"/>
                                <a:gd name="T56" fmla="+- 0 3370 3026"/>
                                <a:gd name="T57" fmla="*/ T56 w 4022"/>
                                <a:gd name="T58" fmla="+- 0 4637 3977"/>
                                <a:gd name="T59" fmla="*/ 4637 h 3000"/>
                                <a:gd name="T60" fmla="+- 0 3115 3026"/>
                                <a:gd name="T61" fmla="*/ T60 w 4022"/>
                                <a:gd name="T62" fmla="+- 0 5030 3977"/>
                                <a:gd name="T63" fmla="*/ 5030 h 3000"/>
                                <a:gd name="T64" fmla="+- 0 3047 3026"/>
                                <a:gd name="T65" fmla="*/ T64 w 4022"/>
                                <a:gd name="T66" fmla="+- 0 5478 3977"/>
                                <a:gd name="T67" fmla="*/ 5478 h 3000"/>
                                <a:gd name="T68" fmla="+- 0 3067 3026"/>
                                <a:gd name="T69" fmla="*/ T68 w 4022"/>
                                <a:gd name="T70" fmla="+- 0 5782 3977"/>
                                <a:gd name="T71" fmla="*/ 5782 h 3000"/>
                                <a:gd name="T72" fmla="+- 0 3106 3026"/>
                                <a:gd name="T73" fmla="*/ T72 w 4022"/>
                                <a:gd name="T74" fmla="+- 0 5184 3977"/>
                                <a:gd name="T75" fmla="*/ 5184 h 3000"/>
                                <a:gd name="T76" fmla="+- 0 3302 3026"/>
                                <a:gd name="T77" fmla="*/ T76 w 4022"/>
                                <a:gd name="T78" fmla="+- 0 4783 3977"/>
                                <a:gd name="T79" fmla="*/ 4783 h 3000"/>
                                <a:gd name="T80" fmla="+- 0 3643 3026"/>
                                <a:gd name="T81" fmla="*/ T80 w 4022"/>
                                <a:gd name="T82" fmla="+- 0 4447 3977"/>
                                <a:gd name="T83" fmla="*/ 4447 h 3000"/>
                                <a:gd name="T84" fmla="+- 0 4097 3026"/>
                                <a:gd name="T85" fmla="*/ T84 w 4022"/>
                                <a:gd name="T86" fmla="+- 0 4195 3977"/>
                                <a:gd name="T87" fmla="*/ 4195 h 3000"/>
                                <a:gd name="T88" fmla="+- 0 4639 3026"/>
                                <a:gd name="T89" fmla="*/ T88 w 4022"/>
                                <a:gd name="T90" fmla="+- 0 4046 3977"/>
                                <a:gd name="T91" fmla="*/ 4046 h 3000"/>
                                <a:gd name="T92" fmla="+- 0 5239 3026"/>
                                <a:gd name="T93" fmla="*/ T92 w 4022"/>
                                <a:gd name="T94" fmla="+- 0 4025 3977"/>
                                <a:gd name="T95" fmla="*/ 4025 h 3000"/>
                                <a:gd name="T96" fmla="+- 0 5808 3026"/>
                                <a:gd name="T97" fmla="*/ T96 w 4022"/>
                                <a:gd name="T98" fmla="+- 0 4133 3977"/>
                                <a:gd name="T99" fmla="*/ 4133 h 3000"/>
                                <a:gd name="T100" fmla="+- 0 6295 3026"/>
                                <a:gd name="T101" fmla="*/ T100 w 4022"/>
                                <a:gd name="T102" fmla="+- 0 4351 3977"/>
                                <a:gd name="T103" fmla="*/ 4351 h 3000"/>
                                <a:gd name="T104" fmla="+- 0 6677 3026"/>
                                <a:gd name="T105" fmla="*/ T104 w 4022"/>
                                <a:gd name="T106" fmla="+- 0 4663 3977"/>
                                <a:gd name="T107" fmla="*/ 4663 h 3000"/>
                                <a:gd name="T108" fmla="+- 0 6922 3026"/>
                                <a:gd name="T109" fmla="*/ T108 w 4022"/>
                                <a:gd name="T110" fmla="+- 0 5045 3977"/>
                                <a:gd name="T111" fmla="*/ 5045 h 3000"/>
                                <a:gd name="T112" fmla="+- 0 6998 3026"/>
                                <a:gd name="T113" fmla="*/ T112 w 4022"/>
                                <a:gd name="T114" fmla="+- 0 5330 3977"/>
                                <a:gd name="T115" fmla="*/ 5330 h 3000"/>
                                <a:gd name="T116" fmla="+- 0 6970 3026"/>
                                <a:gd name="T117" fmla="*/ T116 w 4022"/>
                                <a:gd name="T118" fmla="+- 0 5772 3977"/>
                                <a:gd name="T119" fmla="*/ 5772 h 3000"/>
                                <a:gd name="T120" fmla="+- 0 6854 3026"/>
                                <a:gd name="T121" fmla="*/ T120 w 4022"/>
                                <a:gd name="T122" fmla="+- 0 6046 3977"/>
                                <a:gd name="T123" fmla="*/ 6046 h 3000"/>
                                <a:gd name="T124" fmla="+- 0 6562 3026"/>
                                <a:gd name="T125" fmla="*/ T124 w 4022"/>
                                <a:gd name="T126" fmla="+- 0 6403 3977"/>
                                <a:gd name="T127" fmla="*/ 6403 h 3000"/>
                                <a:gd name="T128" fmla="+- 0 6142 3026"/>
                                <a:gd name="T129" fmla="*/ T128 w 4022"/>
                                <a:gd name="T130" fmla="+- 0 6686 3977"/>
                                <a:gd name="T131" fmla="*/ 6686 h 3000"/>
                                <a:gd name="T132" fmla="+- 0 5626 3026"/>
                                <a:gd name="T133" fmla="*/ T132 w 4022"/>
                                <a:gd name="T134" fmla="+- 0 6871 3977"/>
                                <a:gd name="T135" fmla="*/ 6871 h 3000"/>
                                <a:gd name="T136" fmla="+- 0 5035 3026"/>
                                <a:gd name="T137" fmla="*/ T136 w 4022"/>
                                <a:gd name="T138" fmla="+- 0 6936 3977"/>
                                <a:gd name="T139" fmla="*/ 6936 h 3000"/>
                                <a:gd name="T140" fmla="+- 0 4447 3026"/>
                                <a:gd name="T141" fmla="*/ T140 w 4022"/>
                                <a:gd name="T142" fmla="+- 0 6871 3977"/>
                                <a:gd name="T143" fmla="*/ 6871 h 3000"/>
                                <a:gd name="T144" fmla="+- 0 3931 3026"/>
                                <a:gd name="T145" fmla="*/ T144 w 4022"/>
                                <a:gd name="T146" fmla="+- 0 6686 3977"/>
                                <a:gd name="T147" fmla="*/ 6686 h 3000"/>
                                <a:gd name="T148" fmla="+- 0 3514 3026"/>
                                <a:gd name="T149" fmla="*/ T148 w 4022"/>
                                <a:gd name="T150" fmla="+- 0 6403 3977"/>
                                <a:gd name="T151" fmla="*/ 6403 h 3000"/>
                                <a:gd name="T152" fmla="+- 0 3218 3026"/>
                                <a:gd name="T153" fmla="*/ T152 w 4022"/>
                                <a:gd name="T154" fmla="+- 0 6043 3977"/>
                                <a:gd name="T155" fmla="*/ 6043 h 3000"/>
                                <a:gd name="T156" fmla="+- 0 3077 3026"/>
                                <a:gd name="T157" fmla="*/ T156 w 4022"/>
                                <a:gd name="T158" fmla="+- 0 5626 3977"/>
                                <a:gd name="T159" fmla="*/ 5626 h 3000"/>
                                <a:gd name="T160" fmla="+- 0 3271 3026"/>
                                <a:gd name="T161" fmla="*/ T160 w 4022"/>
                                <a:gd name="T162" fmla="+- 0 6194 3977"/>
                                <a:gd name="T163" fmla="*/ 6194 h 3000"/>
                                <a:gd name="T164" fmla="+- 0 3619 3026"/>
                                <a:gd name="T165" fmla="*/ T164 w 4022"/>
                                <a:gd name="T166" fmla="+- 0 6540 3977"/>
                                <a:gd name="T167" fmla="*/ 6540 h 3000"/>
                                <a:gd name="T168" fmla="+- 0 4080 3026"/>
                                <a:gd name="T169" fmla="*/ T168 w 4022"/>
                                <a:gd name="T170" fmla="+- 0 6797 3977"/>
                                <a:gd name="T171" fmla="*/ 6797 h 3000"/>
                                <a:gd name="T172" fmla="+- 0 4634 3026"/>
                                <a:gd name="T173" fmla="*/ T172 w 4022"/>
                                <a:gd name="T174" fmla="+- 0 6948 3977"/>
                                <a:gd name="T175" fmla="*/ 6948 h 3000"/>
                              </a:gdLst>
                              <a:ahLst/>
                              <a:cxnLst>
                                <a:cxn ang="0">
                                  <a:pos x="T1" y="T3"/>
                                </a:cxn>
                                <a:cxn ang="0">
                                  <a:pos x="T5" y="T7"/>
                                </a:cxn>
                                <a:cxn ang="0">
                                  <a:pos x="T9" y="T11"/>
                                </a:cxn>
                                <a:cxn ang="0">
                                  <a:pos x="T13" y="T15"/>
                                </a:cxn>
                                <a:cxn ang="0">
                                  <a:pos x="T17" y="T19"/>
                                </a:cxn>
                                <a:cxn ang="0">
                                  <a:pos x="T21" y="T23"/>
                                </a:cxn>
                                <a:cxn ang="0">
                                  <a:pos x="T25" y="T27"/>
                                </a:cxn>
                                <a:cxn ang="0">
                                  <a:pos x="T29" y="T31"/>
                                </a:cxn>
                                <a:cxn ang="0">
                                  <a:pos x="T33" y="T35"/>
                                </a:cxn>
                                <a:cxn ang="0">
                                  <a:pos x="T37" y="T39"/>
                                </a:cxn>
                                <a:cxn ang="0">
                                  <a:pos x="T41" y="T43"/>
                                </a:cxn>
                                <a:cxn ang="0">
                                  <a:pos x="T45" y="T47"/>
                                </a:cxn>
                                <a:cxn ang="0">
                                  <a:pos x="T49" y="T51"/>
                                </a:cxn>
                                <a:cxn ang="0">
                                  <a:pos x="T53" y="T55"/>
                                </a:cxn>
                                <a:cxn ang="0">
                                  <a:pos x="T57" y="T59"/>
                                </a:cxn>
                                <a:cxn ang="0">
                                  <a:pos x="T61" y="T63"/>
                                </a:cxn>
                                <a:cxn ang="0">
                                  <a:pos x="T65" y="T67"/>
                                </a:cxn>
                                <a:cxn ang="0">
                                  <a:pos x="T69" y="T71"/>
                                </a:cxn>
                                <a:cxn ang="0">
                                  <a:pos x="T73" y="T75"/>
                                </a:cxn>
                                <a:cxn ang="0">
                                  <a:pos x="T77" y="T79"/>
                                </a:cxn>
                                <a:cxn ang="0">
                                  <a:pos x="T81" y="T83"/>
                                </a:cxn>
                                <a:cxn ang="0">
                                  <a:pos x="T85" y="T87"/>
                                </a:cxn>
                                <a:cxn ang="0">
                                  <a:pos x="T89" y="T91"/>
                                </a:cxn>
                                <a:cxn ang="0">
                                  <a:pos x="T93" y="T95"/>
                                </a:cxn>
                                <a:cxn ang="0">
                                  <a:pos x="T97" y="T99"/>
                                </a:cxn>
                                <a:cxn ang="0">
                                  <a:pos x="T101" y="T103"/>
                                </a:cxn>
                                <a:cxn ang="0">
                                  <a:pos x="T105" y="T107"/>
                                </a:cxn>
                                <a:cxn ang="0">
                                  <a:pos x="T109" y="T111"/>
                                </a:cxn>
                                <a:cxn ang="0">
                                  <a:pos x="T113" y="T115"/>
                                </a:cxn>
                                <a:cxn ang="0">
                                  <a:pos x="T117" y="T119"/>
                                </a:cxn>
                                <a:cxn ang="0">
                                  <a:pos x="T121" y="T123"/>
                                </a:cxn>
                                <a:cxn ang="0">
                                  <a:pos x="T125" y="T127"/>
                                </a:cxn>
                                <a:cxn ang="0">
                                  <a:pos x="T129" y="T131"/>
                                </a:cxn>
                                <a:cxn ang="0">
                                  <a:pos x="T133" y="T135"/>
                                </a:cxn>
                                <a:cxn ang="0">
                                  <a:pos x="T137" y="T139"/>
                                </a:cxn>
                                <a:cxn ang="0">
                                  <a:pos x="T141" y="T143"/>
                                </a:cxn>
                                <a:cxn ang="0">
                                  <a:pos x="T145" y="T147"/>
                                </a:cxn>
                                <a:cxn ang="0">
                                  <a:pos x="T149" y="T151"/>
                                </a:cxn>
                                <a:cxn ang="0">
                                  <a:pos x="T153" y="T155"/>
                                </a:cxn>
                                <a:cxn ang="0">
                                  <a:pos x="T157" y="T159"/>
                                </a:cxn>
                                <a:cxn ang="0">
                                  <a:pos x="T161" y="T163"/>
                                </a:cxn>
                                <a:cxn ang="0">
                                  <a:pos x="T165" y="T167"/>
                                </a:cxn>
                                <a:cxn ang="0">
                                  <a:pos x="T169" y="T171"/>
                                </a:cxn>
                                <a:cxn ang="0">
                                  <a:pos x="T173" y="T175"/>
                                </a:cxn>
                              </a:cxnLst>
                              <a:rect l="0" t="0" r="r" b="b"/>
                              <a:pathLst>
                                <a:path w="4022" h="3000">
                                  <a:moveTo>
                                    <a:pt x="2012" y="3000"/>
                                  </a:moveTo>
                                  <a:lnTo>
                                    <a:pt x="2218" y="2993"/>
                                  </a:lnTo>
                                  <a:lnTo>
                                    <a:pt x="2417" y="2969"/>
                                  </a:lnTo>
                                  <a:lnTo>
                                    <a:pt x="2609" y="2933"/>
                                  </a:lnTo>
                                  <a:lnTo>
                                    <a:pt x="2794" y="2882"/>
                                  </a:lnTo>
                                  <a:lnTo>
                                    <a:pt x="2969" y="2820"/>
                                  </a:lnTo>
                                  <a:lnTo>
                                    <a:pt x="3135" y="2745"/>
                                  </a:lnTo>
                                  <a:lnTo>
                                    <a:pt x="3288" y="2659"/>
                                  </a:lnTo>
                                  <a:lnTo>
                                    <a:pt x="3432" y="2563"/>
                                  </a:lnTo>
                                  <a:lnTo>
                                    <a:pt x="3562" y="2455"/>
                                  </a:lnTo>
                                  <a:lnTo>
                                    <a:pt x="3680" y="2340"/>
                                  </a:lnTo>
                                  <a:lnTo>
                                    <a:pt x="3780" y="2217"/>
                                  </a:lnTo>
                                  <a:lnTo>
                                    <a:pt x="3864" y="2085"/>
                                  </a:lnTo>
                                  <a:lnTo>
                                    <a:pt x="3932" y="1946"/>
                                  </a:lnTo>
                                  <a:lnTo>
                                    <a:pt x="3982" y="1805"/>
                                  </a:lnTo>
                                  <a:lnTo>
                                    <a:pt x="3984" y="1802"/>
                                  </a:lnTo>
                                  <a:lnTo>
                                    <a:pt x="4013" y="1653"/>
                                  </a:lnTo>
                                  <a:lnTo>
                                    <a:pt x="4023" y="1500"/>
                                  </a:lnTo>
                                  <a:lnTo>
                                    <a:pt x="4013" y="1344"/>
                                  </a:lnTo>
                                  <a:lnTo>
                                    <a:pt x="3984" y="1197"/>
                                  </a:lnTo>
                                  <a:lnTo>
                                    <a:pt x="3982" y="1195"/>
                                  </a:lnTo>
                                  <a:lnTo>
                                    <a:pt x="3932" y="1051"/>
                                  </a:lnTo>
                                  <a:lnTo>
                                    <a:pt x="3864" y="912"/>
                                  </a:lnTo>
                                  <a:lnTo>
                                    <a:pt x="3778" y="782"/>
                                  </a:lnTo>
                                  <a:lnTo>
                                    <a:pt x="3677" y="660"/>
                                  </a:lnTo>
                                  <a:lnTo>
                                    <a:pt x="3562" y="545"/>
                                  </a:lnTo>
                                  <a:lnTo>
                                    <a:pt x="3432" y="437"/>
                                  </a:lnTo>
                                  <a:lnTo>
                                    <a:pt x="3288" y="341"/>
                                  </a:lnTo>
                                  <a:lnTo>
                                    <a:pt x="3132" y="257"/>
                                  </a:lnTo>
                                  <a:lnTo>
                                    <a:pt x="2967" y="180"/>
                                  </a:lnTo>
                                  <a:lnTo>
                                    <a:pt x="2792" y="117"/>
                                  </a:lnTo>
                                  <a:lnTo>
                                    <a:pt x="2607" y="67"/>
                                  </a:lnTo>
                                  <a:lnTo>
                                    <a:pt x="2415" y="31"/>
                                  </a:lnTo>
                                  <a:lnTo>
                                    <a:pt x="2216" y="9"/>
                                  </a:lnTo>
                                  <a:lnTo>
                                    <a:pt x="2009" y="0"/>
                                  </a:lnTo>
                                  <a:lnTo>
                                    <a:pt x="1805" y="9"/>
                                  </a:lnTo>
                                  <a:lnTo>
                                    <a:pt x="1606" y="31"/>
                                  </a:lnTo>
                                  <a:lnTo>
                                    <a:pt x="1414" y="67"/>
                                  </a:lnTo>
                                  <a:lnTo>
                                    <a:pt x="1229" y="117"/>
                                  </a:lnTo>
                                  <a:lnTo>
                                    <a:pt x="1054" y="182"/>
                                  </a:lnTo>
                                  <a:lnTo>
                                    <a:pt x="888" y="257"/>
                                  </a:lnTo>
                                  <a:lnTo>
                                    <a:pt x="732" y="341"/>
                                  </a:lnTo>
                                  <a:lnTo>
                                    <a:pt x="591" y="439"/>
                                  </a:lnTo>
                                  <a:lnTo>
                                    <a:pt x="461" y="545"/>
                                  </a:lnTo>
                                  <a:lnTo>
                                    <a:pt x="344" y="660"/>
                                  </a:lnTo>
                                  <a:lnTo>
                                    <a:pt x="243" y="785"/>
                                  </a:lnTo>
                                  <a:lnTo>
                                    <a:pt x="159" y="914"/>
                                  </a:lnTo>
                                  <a:lnTo>
                                    <a:pt x="89" y="1053"/>
                                  </a:lnTo>
                                  <a:lnTo>
                                    <a:pt x="41" y="1197"/>
                                  </a:lnTo>
                                  <a:lnTo>
                                    <a:pt x="41" y="1500"/>
                                  </a:lnTo>
                                  <a:lnTo>
                                    <a:pt x="21" y="1501"/>
                                  </a:lnTo>
                                  <a:lnTo>
                                    <a:pt x="0" y="1502"/>
                                  </a:lnTo>
                                  <a:lnTo>
                                    <a:pt x="12" y="1656"/>
                                  </a:lnTo>
                                  <a:lnTo>
                                    <a:pt x="41" y="1805"/>
                                  </a:lnTo>
                                  <a:lnTo>
                                    <a:pt x="41" y="1501"/>
                                  </a:lnTo>
                                  <a:lnTo>
                                    <a:pt x="51" y="1351"/>
                                  </a:lnTo>
                                  <a:lnTo>
                                    <a:pt x="80" y="1207"/>
                                  </a:lnTo>
                                  <a:lnTo>
                                    <a:pt x="128" y="1068"/>
                                  </a:lnTo>
                                  <a:lnTo>
                                    <a:pt x="195" y="933"/>
                                  </a:lnTo>
                                  <a:lnTo>
                                    <a:pt x="276" y="806"/>
                                  </a:lnTo>
                                  <a:lnTo>
                                    <a:pt x="375" y="686"/>
                                  </a:lnTo>
                                  <a:lnTo>
                                    <a:pt x="490" y="573"/>
                                  </a:lnTo>
                                  <a:lnTo>
                                    <a:pt x="617" y="470"/>
                                  </a:lnTo>
                                  <a:lnTo>
                                    <a:pt x="756" y="374"/>
                                  </a:lnTo>
                                  <a:lnTo>
                                    <a:pt x="908" y="290"/>
                                  </a:lnTo>
                                  <a:lnTo>
                                    <a:pt x="1071" y="218"/>
                                  </a:lnTo>
                                  <a:lnTo>
                                    <a:pt x="1244" y="156"/>
                                  </a:lnTo>
                                  <a:lnTo>
                                    <a:pt x="1424" y="105"/>
                                  </a:lnTo>
                                  <a:lnTo>
                                    <a:pt x="1613" y="69"/>
                                  </a:lnTo>
                                  <a:lnTo>
                                    <a:pt x="1810" y="48"/>
                                  </a:lnTo>
                                  <a:lnTo>
                                    <a:pt x="2012" y="41"/>
                                  </a:lnTo>
                                  <a:lnTo>
                                    <a:pt x="2213" y="48"/>
                                  </a:lnTo>
                                  <a:lnTo>
                                    <a:pt x="2410" y="69"/>
                                  </a:lnTo>
                                  <a:lnTo>
                                    <a:pt x="2600" y="105"/>
                                  </a:lnTo>
                                  <a:lnTo>
                                    <a:pt x="2782" y="156"/>
                                  </a:lnTo>
                                  <a:lnTo>
                                    <a:pt x="2955" y="218"/>
                                  </a:lnTo>
                                  <a:lnTo>
                                    <a:pt x="3116" y="293"/>
                                  </a:lnTo>
                                  <a:lnTo>
                                    <a:pt x="3269" y="374"/>
                                  </a:lnTo>
                                  <a:lnTo>
                                    <a:pt x="3408" y="470"/>
                                  </a:lnTo>
                                  <a:lnTo>
                                    <a:pt x="3536" y="576"/>
                                  </a:lnTo>
                                  <a:lnTo>
                                    <a:pt x="3651" y="686"/>
                                  </a:lnTo>
                                  <a:lnTo>
                                    <a:pt x="3747" y="809"/>
                                  </a:lnTo>
                                  <a:lnTo>
                                    <a:pt x="3831" y="933"/>
                                  </a:lnTo>
                                  <a:lnTo>
                                    <a:pt x="3896" y="1068"/>
                                  </a:lnTo>
                                  <a:lnTo>
                                    <a:pt x="3946" y="1209"/>
                                  </a:lnTo>
                                  <a:lnTo>
                                    <a:pt x="3944" y="1207"/>
                                  </a:lnTo>
                                  <a:lnTo>
                                    <a:pt x="3972" y="1353"/>
                                  </a:lnTo>
                                  <a:lnTo>
                                    <a:pt x="3984" y="1502"/>
                                  </a:lnTo>
                                  <a:lnTo>
                                    <a:pt x="3972" y="1651"/>
                                  </a:lnTo>
                                  <a:lnTo>
                                    <a:pt x="3944" y="1795"/>
                                  </a:lnTo>
                                  <a:lnTo>
                                    <a:pt x="3946" y="1790"/>
                                  </a:lnTo>
                                  <a:lnTo>
                                    <a:pt x="3896" y="1934"/>
                                  </a:lnTo>
                                  <a:lnTo>
                                    <a:pt x="3828" y="2069"/>
                                  </a:lnTo>
                                  <a:lnTo>
                                    <a:pt x="3747" y="2193"/>
                                  </a:lnTo>
                                  <a:lnTo>
                                    <a:pt x="3648" y="2316"/>
                                  </a:lnTo>
                                  <a:lnTo>
                                    <a:pt x="3536" y="2426"/>
                                  </a:lnTo>
                                  <a:lnTo>
                                    <a:pt x="3408" y="2532"/>
                                  </a:lnTo>
                                  <a:lnTo>
                                    <a:pt x="3267" y="2625"/>
                                  </a:lnTo>
                                  <a:lnTo>
                                    <a:pt x="3116" y="2709"/>
                                  </a:lnTo>
                                  <a:lnTo>
                                    <a:pt x="2952" y="2784"/>
                                  </a:lnTo>
                                  <a:lnTo>
                                    <a:pt x="2780" y="2844"/>
                                  </a:lnTo>
                                  <a:lnTo>
                                    <a:pt x="2600" y="2894"/>
                                  </a:lnTo>
                                  <a:lnTo>
                                    <a:pt x="2408" y="2930"/>
                                  </a:lnTo>
                                  <a:lnTo>
                                    <a:pt x="2213" y="2952"/>
                                  </a:lnTo>
                                  <a:lnTo>
                                    <a:pt x="2009" y="2959"/>
                                  </a:lnTo>
                                  <a:lnTo>
                                    <a:pt x="1808" y="2952"/>
                                  </a:lnTo>
                                  <a:lnTo>
                                    <a:pt x="1613" y="2930"/>
                                  </a:lnTo>
                                  <a:lnTo>
                                    <a:pt x="1421" y="2894"/>
                                  </a:lnTo>
                                  <a:lnTo>
                                    <a:pt x="1241" y="2844"/>
                                  </a:lnTo>
                                  <a:lnTo>
                                    <a:pt x="1068" y="2781"/>
                                  </a:lnTo>
                                  <a:lnTo>
                                    <a:pt x="905" y="2709"/>
                                  </a:lnTo>
                                  <a:lnTo>
                                    <a:pt x="754" y="2625"/>
                                  </a:lnTo>
                                  <a:lnTo>
                                    <a:pt x="615" y="2529"/>
                                  </a:lnTo>
                                  <a:lnTo>
                                    <a:pt x="488" y="2426"/>
                                  </a:lnTo>
                                  <a:lnTo>
                                    <a:pt x="375" y="2313"/>
                                  </a:lnTo>
                                  <a:lnTo>
                                    <a:pt x="276" y="2193"/>
                                  </a:lnTo>
                                  <a:lnTo>
                                    <a:pt x="192" y="2066"/>
                                  </a:lnTo>
                                  <a:lnTo>
                                    <a:pt x="128" y="1932"/>
                                  </a:lnTo>
                                  <a:lnTo>
                                    <a:pt x="80" y="1793"/>
                                  </a:lnTo>
                                  <a:lnTo>
                                    <a:pt x="51" y="1649"/>
                                  </a:lnTo>
                                  <a:lnTo>
                                    <a:pt x="92" y="1949"/>
                                  </a:lnTo>
                                  <a:lnTo>
                                    <a:pt x="159" y="2088"/>
                                  </a:lnTo>
                                  <a:lnTo>
                                    <a:pt x="245" y="2217"/>
                                  </a:lnTo>
                                  <a:lnTo>
                                    <a:pt x="346" y="2342"/>
                                  </a:lnTo>
                                  <a:lnTo>
                                    <a:pt x="461" y="2457"/>
                                  </a:lnTo>
                                  <a:lnTo>
                                    <a:pt x="593" y="2563"/>
                                  </a:lnTo>
                                  <a:lnTo>
                                    <a:pt x="735" y="2661"/>
                                  </a:lnTo>
                                  <a:lnTo>
                                    <a:pt x="888" y="2745"/>
                                  </a:lnTo>
                                  <a:lnTo>
                                    <a:pt x="1054" y="2820"/>
                                  </a:lnTo>
                                  <a:lnTo>
                                    <a:pt x="1232" y="2882"/>
                                  </a:lnTo>
                                  <a:lnTo>
                                    <a:pt x="1414" y="2933"/>
                                  </a:lnTo>
                                  <a:lnTo>
                                    <a:pt x="1608" y="2971"/>
                                  </a:lnTo>
                                  <a:lnTo>
                                    <a:pt x="1808" y="2993"/>
                                  </a:lnTo>
                                  <a:lnTo>
                                    <a:pt x="2012" y="300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098" name="Freeform 118">
                              <a:extLst>
                                <a:ext uri="{FF2B5EF4-FFF2-40B4-BE49-F238E27FC236}">
                                  <a16:creationId xmlns:a16="http://schemas.microsoft.com/office/drawing/2014/main" id="{4D7D7EED-A8A5-1229-E15B-28DFEA9A60A1}"/>
                                </a:ext>
                              </a:extLst>
                            </p:cNvPr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6" y="3977"/>
                              <a:ext cx="4022" cy="3000"/>
                            </a:xfrm>
                            <a:custGeom>
                              <a:avLst/>
                              <a:gdLst>
                                <a:gd name="T0" fmla="+- 0 3077 3026"/>
                                <a:gd name="T1" fmla="*/ T0 w 4022"/>
                                <a:gd name="T2" fmla="+- 0 5626 3977"/>
                                <a:gd name="T3" fmla="*/ 5626 h 3000"/>
                                <a:gd name="T4" fmla="+- 0 3067 3026"/>
                                <a:gd name="T5" fmla="*/ T4 w 4022"/>
                                <a:gd name="T6" fmla="+- 0 5478 3977"/>
                                <a:gd name="T7" fmla="*/ 5478 h 3000"/>
                                <a:gd name="T8" fmla="+- 0 3067 3026"/>
                                <a:gd name="T9" fmla="*/ T8 w 4022"/>
                                <a:gd name="T10" fmla="+- 0 5782 3977"/>
                                <a:gd name="T11" fmla="*/ 5782 h 3000"/>
                                <a:gd name="T12" fmla="+- 0 3118 3026"/>
                                <a:gd name="T13" fmla="*/ T12 w 4022"/>
                                <a:gd name="T14" fmla="+- 0 5926 3977"/>
                                <a:gd name="T15" fmla="*/ 5926 h 3000"/>
                                <a:gd name="T16" fmla="+- 0 3077 3026"/>
                                <a:gd name="T17" fmla="*/ T16 w 4022"/>
                                <a:gd name="T18" fmla="+- 0 5626 3977"/>
                                <a:gd name="T19" fmla="*/ 5626 h 3000"/>
                              </a:gdLst>
                              <a:ahLst/>
                              <a:cxnLst>
                                <a:cxn ang="0">
                                  <a:pos x="T1" y="T3"/>
                                </a:cxn>
                                <a:cxn ang="0">
                                  <a:pos x="T5" y="T7"/>
                                </a:cxn>
                                <a:cxn ang="0">
                                  <a:pos x="T9" y="T11"/>
                                </a:cxn>
                                <a:cxn ang="0">
                                  <a:pos x="T13" y="T15"/>
                                </a:cxn>
                                <a:cxn ang="0">
                                  <a:pos x="T17" y="T19"/>
                                </a:cxn>
                              </a:cxnLst>
                              <a:rect l="0" t="0" r="r" b="b"/>
                              <a:pathLst>
                                <a:path w="4022" h="3000">
                                  <a:moveTo>
                                    <a:pt x="51" y="1649"/>
                                  </a:moveTo>
                                  <a:lnTo>
                                    <a:pt x="41" y="1501"/>
                                  </a:lnTo>
                                  <a:lnTo>
                                    <a:pt x="41" y="1805"/>
                                  </a:lnTo>
                                  <a:lnTo>
                                    <a:pt x="92" y="1949"/>
                                  </a:lnTo>
                                  <a:lnTo>
                                    <a:pt x="51" y="1649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2099" name="Freeform 119">
                              <a:extLst>
                                <a:ext uri="{FF2B5EF4-FFF2-40B4-BE49-F238E27FC236}">
                                  <a16:creationId xmlns:a16="http://schemas.microsoft.com/office/drawing/2014/main" id="{A6106C6F-CC35-AA0A-8A45-EC16BA582D06}"/>
                                </a:ext>
                              </a:extLst>
                            </p:cNvPr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6" y="3977"/>
                              <a:ext cx="4022" cy="3000"/>
                            </a:xfrm>
                            <a:custGeom>
                              <a:avLst/>
                              <a:gdLst>
                                <a:gd name="T0" fmla="+- 0 3047 3026"/>
                                <a:gd name="T1" fmla="*/ T0 w 4022"/>
                                <a:gd name="T2" fmla="+- 0 5478 3977"/>
                                <a:gd name="T3" fmla="*/ 5478 h 3000"/>
                                <a:gd name="T4" fmla="+- 0 3067 3026"/>
                                <a:gd name="T5" fmla="*/ T4 w 4022"/>
                                <a:gd name="T6" fmla="+- 0 5477 3977"/>
                                <a:gd name="T7" fmla="*/ 5477 h 3000"/>
                                <a:gd name="T8" fmla="+- 0 3067 3026"/>
                                <a:gd name="T9" fmla="*/ T8 w 4022"/>
                                <a:gd name="T10" fmla="+- 0 5174 3977"/>
                                <a:gd name="T11" fmla="*/ 5174 h 3000"/>
                                <a:gd name="T12" fmla="+- 0 3036 3026"/>
                                <a:gd name="T13" fmla="*/ T12 w 4022"/>
                                <a:gd name="T14" fmla="+- 0 5323 3977"/>
                                <a:gd name="T15" fmla="*/ 5323 h 3000"/>
                                <a:gd name="T16" fmla="+- 0 3026 3026"/>
                                <a:gd name="T17" fmla="*/ T16 w 4022"/>
                                <a:gd name="T18" fmla="+- 0 5477 3977"/>
                                <a:gd name="T19" fmla="*/ 5477 h 3000"/>
                                <a:gd name="T20" fmla="+- 0 3047 3026"/>
                                <a:gd name="T21" fmla="*/ T20 w 4022"/>
                                <a:gd name="T22" fmla="+- 0 5478 3977"/>
                                <a:gd name="T23" fmla="*/ 5478 h 3000"/>
                              </a:gdLst>
                              <a:ahLst/>
                              <a:cxnLst>
                                <a:cxn ang="0">
                                  <a:pos x="T1" y="T3"/>
                                </a:cxn>
                                <a:cxn ang="0">
                                  <a:pos x="T5" y="T7"/>
                                </a:cxn>
                                <a:cxn ang="0">
                                  <a:pos x="T9" y="T11"/>
                                </a:cxn>
                                <a:cxn ang="0">
                                  <a:pos x="T13" y="T15"/>
                                </a:cxn>
                                <a:cxn ang="0">
                                  <a:pos x="T17" y="T19"/>
                                </a:cxn>
                                <a:cxn ang="0">
                                  <a:pos x="T21" y="T23"/>
                                </a:cxn>
                              </a:cxnLst>
                              <a:rect l="0" t="0" r="r" b="b"/>
                              <a:pathLst>
                                <a:path w="4022" h="3000">
                                  <a:moveTo>
                                    <a:pt x="21" y="1501"/>
                                  </a:moveTo>
                                  <a:lnTo>
                                    <a:pt x="41" y="1500"/>
                                  </a:lnTo>
                                  <a:lnTo>
                                    <a:pt x="41" y="1197"/>
                                  </a:lnTo>
                                  <a:lnTo>
                                    <a:pt x="10" y="1346"/>
                                  </a:lnTo>
                                  <a:lnTo>
                                    <a:pt x="0" y="1500"/>
                                  </a:lnTo>
                                  <a:lnTo>
                                    <a:pt x="21" y="1501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2102" name="Group 122">
                              <a:extLst>
                                <a:ext uri="{FF2B5EF4-FFF2-40B4-BE49-F238E27FC236}">
                                  <a16:creationId xmlns:a16="http://schemas.microsoft.com/office/drawing/2014/main" id="{7956E91B-3FED-546A-C4F5-401EBA121A43}"/>
                                </a:ext>
                              </a:extLst>
                            </p:cNvPr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8606" y="3962"/>
                              <a:ext cx="4159" cy="6140"/>
                              <a:chOff x="8606" y="3962"/>
                              <a:chExt cx="4159" cy="6140"/>
                            </a:xfrm>
                          </p:grpSpPr>
                          <p:sp>
                            <p:nvSpPr>
                              <p:cNvPr id="2105" name="Freeform 125">
                                <a:extLst>
                                  <a:ext uri="{FF2B5EF4-FFF2-40B4-BE49-F238E27FC236}">
                                    <a16:creationId xmlns:a16="http://schemas.microsoft.com/office/drawing/2014/main" id="{D2C5C558-3846-40B0-7E7D-7A0E608091C2}"/>
                                  </a:ext>
                                </a:extLst>
                              </p:cNvPr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8606" y="3962"/>
                                <a:ext cx="742" cy="660"/>
                              </a:xfrm>
                              <a:custGeom>
                                <a:avLst/>
                                <a:gdLst>
                                  <a:gd name="T0" fmla="+- 0 8743 8606"/>
                                  <a:gd name="T1" fmla="*/ T0 w 742"/>
                                  <a:gd name="T2" fmla="+- 0 4085 3962"/>
                                  <a:gd name="T3" fmla="*/ 4085 h 660"/>
                                  <a:gd name="T4" fmla="+- 0 8741 8606"/>
                                  <a:gd name="T5" fmla="*/ T4 w 742"/>
                                  <a:gd name="T6" fmla="+- 0 4087 3962"/>
                                  <a:gd name="T7" fmla="*/ 4087 h 660"/>
                                  <a:gd name="T8" fmla="+- 0 8791 8606"/>
                                  <a:gd name="T9" fmla="*/ T8 w 742"/>
                                  <a:gd name="T10" fmla="+- 0 4051 3962"/>
                                  <a:gd name="T11" fmla="*/ 4051 h 660"/>
                                  <a:gd name="T12" fmla="+- 0 8789 8606"/>
                                  <a:gd name="T13" fmla="*/ T12 w 742"/>
                                  <a:gd name="T14" fmla="+- 0 4051 3962"/>
                                  <a:gd name="T15" fmla="*/ 4051 h 660"/>
                                  <a:gd name="T16" fmla="+- 0 8743 8606"/>
                                  <a:gd name="T17" fmla="*/ T16 w 742"/>
                                  <a:gd name="T18" fmla="+- 0 4085 3962"/>
                                  <a:gd name="T19" fmla="*/ 4085 h 660"/>
                                </a:gdLst>
                                <a:ahLst/>
                                <a:cxnLst>
                                  <a:cxn ang="0">
                                    <a:pos x="T1" y="T3"/>
                                  </a:cxn>
                                  <a:cxn ang="0">
                                    <a:pos x="T5" y="T7"/>
                                  </a:cxn>
                                  <a:cxn ang="0">
                                    <a:pos x="T9" y="T11"/>
                                  </a:cxn>
                                  <a:cxn ang="0">
                                    <a:pos x="T13" y="T15"/>
                                  </a:cxn>
                                  <a:cxn ang="0">
                                    <a:pos x="T17" y="T19"/>
                                  </a:cxn>
                                </a:cxnLst>
                                <a:rect l="0" t="0" r="r" b="b"/>
                                <a:pathLst>
                                  <a:path w="742" h="660">
                                    <a:moveTo>
                                      <a:pt x="137" y="123"/>
                                    </a:moveTo>
                                    <a:lnTo>
                                      <a:pt x="135" y="125"/>
                                    </a:lnTo>
                                    <a:lnTo>
                                      <a:pt x="185" y="89"/>
                                    </a:lnTo>
                                    <a:lnTo>
                                      <a:pt x="183" y="89"/>
                                    </a:lnTo>
                                    <a:lnTo>
                                      <a:pt x="137" y="123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FFFFFF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108" name="Freeform 128">
                                <a:extLst>
                                  <a:ext uri="{FF2B5EF4-FFF2-40B4-BE49-F238E27FC236}">
                                    <a16:creationId xmlns:a16="http://schemas.microsoft.com/office/drawing/2014/main" id="{F2D5E00C-D9C3-32C2-03E3-A0BC7A423E01}"/>
                                  </a:ext>
                                </a:extLst>
                              </p:cNvPr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8606" y="3962"/>
                                <a:ext cx="742" cy="660"/>
                              </a:xfrm>
                              <a:custGeom>
                                <a:avLst/>
                                <a:gdLst>
                                  <a:gd name="T0" fmla="+- 0 8976 8606"/>
                                  <a:gd name="T1" fmla="*/ T0 w 742"/>
                                  <a:gd name="T2" fmla="+- 0 4584 3962"/>
                                  <a:gd name="T3" fmla="*/ 4584 h 660"/>
                                  <a:gd name="T4" fmla="+- 0 8909 8606"/>
                                  <a:gd name="T5" fmla="*/ T4 w 742"/>
                                  <a:gd name="T6" fmla="+- 0 4577 3962"/>
                                  <a:gd name="T7" fmla="*/ 4577 h 660"/>
                                  <a:gd name="T8" fmla="+- 0 8974 8606"/>
                                  <a:gd name="T9" fmla="*/ T8 w 742"/>
                                  <a:gd name="T10" fmla="+- 0 4584 3962"/>
                                  <a:gd name="T11" fmla="*/ 4584 h 660"/>
                                  <a:gd name="T12" fmla="+- 0 8978 8606"/>
                                  <a:gd name="T13" fmla="*/ T12 w 742"/>
                                  <a:gd name="T14" fmla="+- 0 4584 3962"/>
                                  <a:gd name="T15" fmla="*/ 4584 h 660"/>
                                  <a:gd name="T16" fmla="+- 0 9046 8606"/>
                                  <a:gd name="T17" fmla="*/ T16 w 742"/>
                                  <a:gd name="T18" fmla="+- 0 4577 3962"/>
                                  <a:gd name="T19" fmla="*/ 4577 h 660"/>
                                  <a:gd name="T20" fmla="+- 0 8976 8606"/>
                                  <a:gd name="T21" fmla="*/ T20 w 742"/>
                                  <a:gd name="T22" fmla="+- 0 4584 3962"/>
                                  <a:gd name="T23" fmla="*/ 4584 h 660"/>
                                </a:gdLst>
                                <a:ahLst/>
                                <a:cxnLst>
                                  <a:cxn ang="0">
                                    <a:pos x="T1" y="T3"/>
                                  </a:cxn>
                                  <a:cxn ang="0">
                                    <a:pos x="T5" y="T7"/>
                                  </a:cxn>
                                  <a:cxn ang="0">
                                    <a:pos x="T9" y="T11"/>
                                  </a:cxn>
                                  <a:cxn ang="0">
                                    <a:pos x="T13" y="T15"/>
                                  </a:cxn>
                                  <a:cxn ang="0">
                                    <a:pos x="T17" y="T19"/>
                                  </a:cxn>
                                  <a:cxn ang="0">
                                    <a:pos x="T21" y="T23"/>
                                  </a:cxn>
                                </a:cxnLst>
                                <a:rect l="0" t="0" r="r" b="b"/>
                                <a:pathLst>
                                  <a:path w="742" h="660">
                                    <a:moveTo>
                                      <a:pt x="370" y="622"/>
                                    </a:moveTo>
                                    <a:lnTo>
                                      <a:pt x="303" y="615"/>
                                    </a:lnTo>
                                    <a:lnTo>
                                      <a:pt x="368" y="622"/>
                                    </a:lnTo>
                                    <a:lnTo>
                                      <a:pt x="372" y="622"/>
                                    </a:lnTo>
                                    <a:lnTo>
                                      <a:pt x="440" y="615"/>
                                    </a:lnTo>
                                    <a:lnTo>
                                      <a:pt x="370" y="622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FFFFFF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2112" name="Freeform 132">
                                <a:extLst>
                                  <a:ext uri="{FF2B5EF4-FFF2-40B4-BE49-F238E27FC236}">
                                    <a16:creationId xmlns:a16="http://schemas.microsoft.com/office/drawing/2014/main" id="{BE12E924-42F3-6808-CE2A-A60F904E33E9}"/>
                                  </a:ext>
                                </a:extLst>
                              </p:cNvPr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8606" y="3962"/>
                                <a:ext cx="742" cy="660"/>
                              </a:xfrm>
                              <a:custGeom>
                                <a:avLst/>
                                <a:gdLst>
                                  <a:gd name="T0" fmla="+- 0 8976 8606"/>
                                  <a:gd name="T1" fmla="*/ T0 w 742"/>
                                  <a:gd name="T2" fmla="+- 0 4001 3962"/>
                                  <a:gd name="T3" fmla="*/ 4001 h 660"/>
                                  <a:gd name="T4" fmla="+- 0 8974 8606"/>
                                  <a:gd name="T5" fmla="*/ T4 w 742"/>
                                  <a:gd name="T6" fmla="+- 0 4001 3962"/>
                                  <a:gd name="T7" fmla="*/ 4001 h 660"/>
                                  <a:gd name="T8" fmla="+- 0 8909 8606"/>
                                  <a:gd name="T9" fmla="*/ T8 w 742"/>
                                  <a:gd name="T10" fmla="+- 0 4008 3962"/>
                                  <a:gd name="T11" fmla="*/ 4008 h 660"/>
                                  <a:gd name="T12" fmla="+- 0 8976 8606"/>
                                  <a:gd name="T13" fmla="*/ T12 w 742"/>
                                  <a:gd name="T14" fmla="+- 0 4001 3962"/>
                                  <a:gd name="T15" fmla="*/ 4001 h 660"/>
                                </a:gdLst>
                                <a:ahLst/>
                                <a:cxnLst>
                                  <a:cxn ang="0">
                                    <a:pos x="T1" y="T3"/>
                                  </a:cxn>
                                  <a:cxn ang="0">
                                    <a:pos x="T5" y="T7"/>
                                  </a:cxn>
                                  <a:cxn ang="0">
                                    <a:pos x="T9" y="T11"/>
                                  </a:cxn>
                                  <a:cxn ang="0">
                                    <a:pos x="T13" y="T15"/>
                                  </a:cxn>
                                </a:cxnLst>
                                <a:rect l="0" t="0" r="r" b="b"/>
                                <a:pathLst>
                                  <a:path w="742" h="660">
                                    <a:moveTo>
                                      <a:pt x="370" y="39"/>
                                    </a:moveTo>
                                    <a:lnTo>
                                      <a:pt x="368" y="39"/>
                                    </a:lnTo>
                                    <a:lnTo>
                                      <a:pt x="303" y="46"/>
                                    </a:lnTo>
                                    <a:lnTo>
                                      <a:pt x="370" y="39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FFFFFF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2116" name="Group 135">
                                <a:extLst>
                                  <a:ext uri="{FF2B5EF4-FFF2-40B4-BE49-F238E27FC236}">
                                    <a16:creationId xmlns:a16="http://schemas.microsoft.com/office/drawing/2014/main" id="{BB918C13-6E69-296B-8B9A-0B35D4D07EBB}"/>
                                  </a:ext>
                                </a:extLst>
                              </p:cNvPr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0611" y="4822"/>
                                <a:ext cx="2154" cy="5280"/>
                                <a:chOff x="10611" y="4822"/>
                                <a:chExt cx="2154" cy="5280"/>
                              </a:xfrm>
                            </p:grpSpPr>
                            <p:sp>
                              <p:nvSpPr>
                                <p:cNvPr id="2117" name="Freeform 136">
                                  <a:extLst>
                                    <a:ext uri="{FF2B5EF4-FFF2-40B4-BE49-F238E27FC236}">
                                      <a16:creationId xmlns:a16="http://schemas.microsoft.com/office/drawing/2014/main" id="{088ACE31-55BC-AAF1-7B64-21D81ABD32AB}"/>
                                    </a:ext>
                                  </a:extLst>
                                </p:cNvPr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1534" y="4822"/>
                                  <a:ext cx="713" cy="660"/>
                                </a:xfrm>
                                <a:custGeom>
                                  <a:avLst/>
                                  <a:gdLst>
                                    <a:gd name="T0" fmla="+- 0 11906 11534"/>
                                    <a:gd name="T1" fmla="*/ T0 w 713"/>
                                    <a:gd name="T2" fmla="+- 0 4860 4822"/>
                                    <a:gd name="T3" fmla="*/ 4860 h 660"/>
                                    <a:gd name="T4" fmla="+- 0 11904 11534"/>
                                    <a:gd name="T5" fmla="*/ T4 w 713"/>
                                    <a:gd name="T6" fmla="+- 0 4860 4822"/>
                                    <a:gd name="T7" fmla="*/ 4860 h 660"/>
                                    <a:gd name="T8" fmla="+- 0 11837 11534"/>
                                    <a:gd name="T9" fmla="*/ T8 w 713"/>
                                    <a:gd name="T10" fmla="+- 0 4867 4822"/>
                                    <a:gd name="T11" fmla="*/ 4867 h 660"/>
                                    <a:gd name="T12" fmla="+- 0 11906 11534"/>
                                    <a:gd name="T13" fmla="*/ T12 w 713"/>
                                    <a:gd name="T14" fmla="+- 0 4860 4822"/>
                                    <a:gd name="T15" fmla="*/ 4860 h 660"/>
                                  </a:gdLst>
                                  <a:ahLst/>
                                  <a:cxnLst>
                                    <a:cxn ang="0">
                                      <a:pos x="T1" y="T3"/>
                                    </a:cxn>
                                    <a:cxn ang="0">
                                      <a:pos x="T5" y="T7"/>
                                    </a:cxn>
                                    <a:cxn ang="0">
                                      <a:pos x="T9" y="T11"/>
                                    </a:cxn>
                                    <a:cxn ang="0">
                                      <a:pos x="T13" y="T15"/>
                                    </a:cxn>
                                  </a:cxnLst>
                                  <a:rect l="0" t="0" r="r" b="b"/>
                                  <a:pathLst>
                                    <a:path w="713" h="660">
                                      <a:moveTo>
                                        <a:pt x="372" y="38"/>
                                      </a:moveTo>
                                      <a:lnTo>
                                        <a:pt x="370" y="38"/>
                                      </a:lnTo>
                                      <a:lnTo>
                                        <a:pt x="303" y="45"/>
                                      </a:lnTo>
                                      <a:lnTo>
                                        <a:pt x="372" y="38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FFFFF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2121" name="Freeform 140">
                                  <a:extLst>
                                    <a:ext uri="{FF2B5EF4-FFF2-40B4-BE49-F238E27FC236}">
                                      <a16:creationId xmlns:a16="http://schemas.microsoft.com/office/drawing/2014/main" id="{A28527C0-55BC-7534-8989-E7A242380FC2}"/>
                                    </a:ext>
                                  </a:extLst>
                                </p:cNvPr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1534" y="4822"/>
                                  <a:ext cx="713" cy="660"/>
                                </a:xfrm>
                                <a:custGeom>
                                  <a:avLst/>
                                  <a:gdLst>
                                    <a:gd name="T0" fmla="+- 0 11719 11534"/>
                                    <a:gd name="T1" fmla="*/ T0 w 713"/>
                                    <a:gd name="T2" fmla="+- 0 4910 4822"/>
                                    <a:gd name="T3" fmla="*/ 4910 h 660"/>
                                    <a:gd name="T4" fmla="+- 0 11671 11534"/>
                                    <a:gd name="T5" fmla="*/ T4 w 713"/>
                                    <a:gd name="T6" fmla="+- 0 4946 4822"/>
                                    <a:gd name="T7" fmla="*/ 4946 h 660"/>
                                    <a:gd name="T8" fmla="+- 0 11669 11534"/>
                                    <a:gd name="T9" fmla="*/ T8 w 713"/>
                                    <a:gd name="T10" fmla="+- 0 4948 4822"/>
                                    <a:gd name="T11" fmla="*/ 4948 h 660"/>
                                    <a:gd name="T12" fmla="+- 0 11719 11534"/>
                                    <a:gd name="T13" fmla="*/ T12 w 713"/>
                                    <a:gd name="T14" fmla="+- 0 4910 4822"/>
                                    <a:gd name="T15" fmla="*/ 4910 h 660"/>
                                  </a:gdLst>
                                  <a:ahLst/>
                                  <a:cxnLst>
                                    <a:cxn ang="0">
                                      <a:pos x="T1" y="T3"/>
                                    </a:cxn>
                                    <a:cxn ang="0">
                                      <a:pos x="T5" y="T7"/>
                                    </a:cxn>
                                    <a:cxn ang="0">
                                      <a:pos x="T9" y="T11"/>
                                    </a:cxn>
                                    <a:cxn ang="0">
                                      <a:pos x="T13" y="T15"/>
                                    </a:cxn>
                                  </a:cxnLst>
                                  <a:rect l="0" t="0" r="r" b="b"/>
                                  <a:pathLst>
                                    <a:path w="713" h="660">
                                      <a:moveTo>
                                        <a:pt x="185" y="88"/>
                                      </a:moveTo>
                                      <a:lnTo>
                                        <a:pt x="137" y="124"/>
                                      </a:lnTo>
                                      <a:lnTo>
                                        <a:pt x="135" y="126"/>
                                      </a:lnTo>
                                      <a:lnTo>
                                        <a:pt x="185" y="88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FFFFF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2123" name="Freeform 142">
                                  <a:extLst>
                                    <a:ext uri="{FF2B5EF4-FFF2-40B4-BE49-F238E27FC236}">
                                      <a16:creationId xmlns:a16="http://schemas.microsoft.com/office/drawing/2014/main" id="{F8876B9B-D9BD-2442-2326-3933356331DA}"/>
                                    </a:ext>
                                  </a:extLst>
                                </p:cNvPr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1534" y="4822"/>
                                  <a:ext cx="713" cy="660"/>
                                </a:xfrm>
                                <a:custGeom>
                                  <a:avLst/>
                                  <a:gdLst>
                                    <a:gd name="T0" fmla="+- 0 11906 11534"/>
                                    <a:gd name="T1" fmla="*/ T0 w 713"/>
                                    <a:gd name="T2" fmla="+- 0 5443 4822"/>
                                    <a:gd name="T3" fmla="*/ 5443 h 660"/>
                                    <a:gd name="T4" fmla="+- 0 11837 11534"/>
                                    <a:gd name="T5" fmla="*/ T4 w 713"/>
                                    <a:gd name="T6" fmla="+- 0 5436 4822"/>
                                    <a:gd name="T7" fmla="*/ 5436 h 660"/>
                                    <a:gd name="T8" fmla="+- 0 11904 11534"/>
                                    <a:gd name="T9" fmla="*/ T8 w 713"/>
                                    <a:gd name="T10" fmla="+- 0 5443 4822"/>
                                    <a:gd name="T11" fmla="*/ 5443 h 660"/>
                                    <a:gd name="T12" fmla="+- 0 11909 11534"/>
                                    <a:gd name="T13" fmla="*/ T12 w 713"/>
                                    <a:gd name="T14" fmla="+- 0 5443 4822"/>
                                    <a:gd name="T15" fmla="*/ 5443 h 660"/>
                                    <a:gd name="T16" fmla="+- 0 11974 11534"/>
                                    <a:gd name="T17" fmla="*/ T16 w 713"/>
                                    <a:gd name="T18" fmla="+- 0 5436 4822"/>
                                    <a:gd name="T19" fmla="*/ 5436 h 660"/>
                                    <a:gd name="T20" fmla="+- 0 11906 11534"/>
                                    <a:gd name="T21" fmla="*/ T20 w 713"/>
                                    <a:gd name="T22" fmla="+- 0 5443 4822"/>
                                    <a:gd name="T23" fmla="*/ 5443 h 660"/>
                                  </a:gdLst>
                                  <a:ahLst/>
                                  <a:cxnLst>
                                    <a:cxn ang="0">
                                      <a:pos x="T1" y="T3"/>
                                    </a:cxn>
                                    <a:cxn ang="0">
                                      <a:pos x="T5" y="T7"/>
                                    </a:cxn>
                                    <a:cxn ang="0">
                                      <a:pos x="T9" y="T11"/>
                                    </a:cxn>
                                    <a:cxn ang="0">
                                      <a:pos x="T13" y="T15"/>
                                    </a:cxn>
                                    <a:cxn ang="0">
                                      <a:pos x="T17" y="T19"/>
                                    </a:cxn>
                                    <a:cxn ang="0">
                                      <a:pos x="T21" y="T23"/>
                                    </a:cxn>
                                  </a:cxnLst>
                                  <a:rect l="0" t="0" r="r" b="b"/>
                                  <a:pathLst>
                                    <a:path w="713" h="660">
                                      <a:moveTo>
                                        <a:pt x="372" y="621"/>
                                      </a:moveTo>
                                      <a:lnTo>
                                        <a:pt x="303" y="614"/>
                                      </a:lnTo>
                                      <a:lnTo>
                                        <a:pt x="370" y="621"/>
                                      </a:lnTo>
                                      <a:lnTo>
                                        <a:pt x="375" y="621"/>
                                      </a:lnTo>
                                      <a:lnTo>
                                        <a:pt x="440" y="614"/>
                                      </a:lnTo>
                                      <a:lnTo>
                                        <a:pt x="372" y="621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FFFFF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2124" name="Freeform 143">
                                  <a:extLst>
                                    <a:ext uri="{FF2B5EF4-FFF2-40B4-BE49-F238E27FC236}">
                                      <a16:creationId xmlns:a16="http://schemas.microsoft.com/office/drawing/2014/main" id="{967B7F6B-FDF3-36F9-E122-CB30779FAA93}"/>
                                    </a:ext>
                                  </a:extLst>
                                </p:cNvPr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11534" y="4822"/>
                                  <a:ext cx="713" cy="660"/>
                                </a:xfrm>
                                <a:custGeom>
                                  <a:avLst/>
                                  <a:gdLst>
                                    <a:gd name="T0" fmla="+- 0 12142 11534"/>
                                    <a:gd name="T1" fmla="*/ T0 w 713"/>
                                    <a:gd name="T2" fmla="+- 0 4949 4822"/>
                                    <a:gd name="T3" fmla="*/ 4949 h 660"/>
                                    <a:gd name="T4" fmla="+- 0 12139 11534"/>
                                    <a:gd name="T5" fmla="*/ T4 w 713"/>
                                    <a:gd name="T6" fmla="+- 0 4946 4822"/>
                                    <a:gd name="T7" fmla="*/ 4946 h 660"/>
                                    <a:gd name="T8" fmla="+- 0 12141 11534"/>
                                    <a:gd name="T9" fmla="*/ T8 w 713"/>
                                    <a:gd name="T10" fmla="+- 0 4948 4822"/>
                                    <a:gd name="T11" fmla="*/ 4948 h 660"/>
                                    <a:gd name="T12" fmla="+- 0 12182 11534"/>
                                    <a:gd name="T13" fmla="*/ T12 w 713"/>
                                    <a:gd name="T14" fmla="+- 0 4992 4822"/>
                                    <a:gd name="T15" fmla="*/ 4992 h 660"/>
                                    <a:gd name="T16" fmla="+- 0 12142 11534"/>
                                    <a:gd name="T17" fmla="*/ T16 w 713"/>
                                    <a:gd name="T18" fmla="+- 0 4949 4822"/>
                                    <a:gd name="T19" fmla="*/ 4949 h 660"/>
                                  </a:gdLst>
                                  <a:ahLst/>
                                  <a:cxnLst>
                                    <a:cxn ang="0">
                                      <a:pos x="T1" y="T3"/>
                                    </a:cxn>
                                    <a:cxn ang="0">
                                      <a:pos x="T5" y="T7"/>
                                    </a:cxn>
                                    <a:cxn ang="0">
                                      <a:pos x="T9" y="T11"/>
                                    </a:cxn>
                                    <a:cxn ang="0">
                                      <a:pos x="T13" y="T15"/>
                                    </a:cxn>
                                    <a:cxn ang="0">
                                      <a:pos x="T17" y="T19"/>
                                    </a:cxn>
                                  </a:cxnLst>
                                  <a:rect l="0" t="0" r="r" b="b"/>
                                  <a:pathLst>
                                    <a:path w="713" h="660">
                                      <a:moveTo>
                                        <a:pt x="608" y="127"/>
                                      </a:moveTo>
                                      <a:lnTo>
                                        <a:pt x="605" y="124"/>
                                      </a:lnTo>
                                      <a:lnTo>
                                        <a:pt x="607" y="126"/>
                                      </a:lnTo>
                                      <a:lnTo>
                                        <a:pt x="648" y="170"/>
                                      </a:lnTo>
                                      <a:lnTo>
                                        <a:pt x="608" y="127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FFFFFF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grpSp>
                              <p:nvGrpSpPr>
                                <p:cNvPr id="2125" name="Group 145">
                                  <a:extLst>
                                    <a:ext uri="{FF2B5EF4-FFF2-40B4-BE49-F238E27FC236}">
                                      <a16:creationId xmlns:a16="http://schemas.microsoft.com/office/drawing/2014/main" id="{572EEB77-37DC-D45A-EBB4-78823A1E420F}"/>
                                    </a:ext>
                                  </a:extLst>
                                </p:cNvPr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0611" y="8285"/>
                                  <a:ext cx="2154" cy="1817"/>
                                  <a:chOff x="10611" y="8285"/>
                                  <a:chExt cx="2154" cy="1817"/>
                                </a:xfrm>
                              </p:grpSpPr>
                              <p:sp>
                                <p:nvSpPr>
                                  <p:cNvPr id="2126" name="Freeform 146">
                                    <a:extLst>
                                      <a:ext uri="{FF2B5EF4-FFF2-40B4-BE49-F238E27FC236}">
                                        <a16:creationId xmlns:a16="http://schemas.microsoft.com/office/drawing/2014/main" id="{6FB691C6-719E-05B9-E39B-9AC3C5A973C5}"/>
                                      </a:ext>
                                    </a:extLst>
                                  </p:cNvPr>
                                  <p:cNvSpPr>
                                    <a:spLocks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0682" y="8506"/>
                                    <a:ext cx="2083" cy="1596"/>
                                  </a:xfrm>
                                  <a:custGeom>
                                    <a:avLst/>
                                    <a:gdLst>
                                      <a:gd name="T0" fmla="+- 0 11724 10682"/>
                                      <a:gd name="T1" fmla="*/ T0 w 2083"/>
                                      <a:gd name="T2" fmla="+- 0 8506 8506"/>
                                      <a:gd name="T3" fmla="*/ 8506 h 1596"/>
                                      <a:gd name="T4" fmla="+- 0 11618 10682"/>
                                      <a:gd name="T5" fmla="*/ T4 w 2083"/>
                                      <a:gd name="T6" fmla="+- 0 8510 8506"/>
                                      <a:gd name="T7" fmla="*/ 8510 h 1596"/>
                                      <a:gd name="T8" fmla="+- 0 11515 10682"/>
                                      <a:gd name="T9" fmla="*/ T8 w 2083"/>
                                      <a:gd name="T10" fmla="+- 0 8522 8506"/>
                                      <a:gd name="T11" fmla="*/ 8522 h 1596"/>
                                      <a:gd name="T12" fmla="+- 0 11318 10682"/>
                                      <a:gd name="T13" fmla="*/ T12 w 2083"/>
                                      <a:gd name="T14" fmla="+- 0 8568 8506"/>
                                      <a:gd name="T15" fmla="*/ 8568 h 1596"/>
                                      <a:gd name="T16" fmla="+- 0 11141 10682"/>
                                      <a:gd name="T17" fmla="*/ T16 w 2083"/>
                                      <a:gd name="T18" fmla="+- 0 8642 8506"/>
                                      <a:gd name="T19" fmla="*/ 8642 h 1596"/>
                                      <a:gd name="T20" fmla="+- 0 10987 10682"/>
                                      <a:gd name="T21" fmla="*/ T20 w 2083"/>
                                      <a:gd name="T22" fmla="+- 0 8741 8506"/>
                                      <a:gd name="T23" fmla="*/ 8741 h 1596"/>
                                      <a:gd name="T24" fmla="+- 0 10860 10682"/>
                                      <a:gd name="T25" fmla="*/ T24 w 2083"/>
                                      <a:gd name="T26" fmla="+- 0 8858 8506"/>
                                      <a:gd name="T27" fmla="*/ 8858 h 1596"/>
                                      <a:gd name="T28" fmla="+- 0 10764 10682"/>
                                      <a:gd name="T29" fmla="*/ T28 w 2083"/>
                                      <a:gd name="T30" fmla="+- 0 8993 8506"/>
                                      <a:gd name="T31" fmla="*/ 8993 h 1596"/>
                                      <a:gd name="T32" fmla="+- 0 10728 10682"/>
                                      <a:gd name="T33" fmla="*/ T32 w 2083"/>
                                      <a:gd name="T34" fmla="+- 0 9067 8506"/>
                                      <a:gd name="T35" fmla="*/ 9067 h 1596"/>
                                      <a:gd name="T36" fmla="+- 0 10704 10682"/>
                                      <a:gd name="T37" fmla="*/ T36 w 2083"/>
                                      <a:gd name="T38" fmla="+- 0 9144 8506"/>
                                      <a:gd name="T39" fmla="*/ 9144 h 1596"/>
                                      <a:gd name="T40" fmla="+- 0 10687 10682"/>
                                      <a:gd name="T41" fmla="*/ T40 w 2083"/>
                                      <a:gd name="T42" fmla="+- 0 9223 8506"/>
                                      <a:gd name="T43" fmla="*/ 9223 h 1596"/>
                                      <a:gd name="T44" fmla="+- 0 10682 10682"/>
                                      <a:gd name="T45" fmla="*/ T44 w 2083"/>
                                      <a:gd name="T46" fmla="+- 0 9305 8506"/>
                                      <a:gd name="T47" fmla="*/ 9305 h 1596"/>
                                      <a:gd name="T48" fmla="+- 0 10687 10682"/>
                                      <a:gd name="T49" fmla="*/ T48 w 2083"/>
                                      <a:gd name="T50" fmla="+- 0 9386 8506"/>
                                      <a:gd name="T51" fmla="*/ 9386 h 1596"/>
                                      <a:gd name="T52" fmla="+- 0 10704 10682"/>
                                      <a:gd name="T53" fmla="*/ T52 w 2083"/>
                                      <a:gd name="T54" fmla="+- 0 9466 8506"/>
                                      <a:gd name="T55" fmla="*/ 9466 h 1596"/>
                                      <a:gd name="T56" fmla="+- 0 10728 10682"/>
                                      <a:gd name="T57" fmla="*/ T56 w 2083"/>
                                      <a:gd name="T58" fmla="+- 0 9542 8506"/>
                                      <a:gd name="T59" fmla="*/ 9542 h 1596"/>
                                      <a:gd name="T60" fmla="+- 0 10764 10682"/>
                                      <a:gd name="T61" fmla="*/ T60 w 2083"/>
                                      <a:gd name="T62" fmla="+- 0 9614 8506"/>
                                      <a:gd name="T63" fmla="*/ 9614 h 1596"/>
                                      <a:gd name="T64" fmla="+- 0 10860 10682"/>
                                      <a:gd name="T65" fmla="*/ T64 w 2083"/>
                                      <a:gd name="T66" fmla="+- 0 9749 8506"/>
                                      <a:gd name="T67" fmla="*/ 9749 h 1596"/>
                                      <a:gd name="T68" fmla="+- 0 10987 10682"/>
                                      <a:gd name="T69" fmla="*/ T68 w 2083"/>
                                      <a:gd name="T70" fmla="+- 0 9866 8506"/>
                                      <a:gd name="T71" fmla="*/ 9866 h 1596"/>
                                      <a:gd name="T72" fmla="+- 0 11141 10682"/>
                                      <a:gd name="T73" fmla="*/ T72 w 2083"/>
                                      <a:gd name="T74" fmla="+- 0 9965 8506"/>
                                      <a:gd name="T75" fmla="*/ 9965 h 1596"/>
                                      <a:gd name="T76" fmla="+- 0 11318 10682"/>
                                      <a:gd name="T77" fmla="*/ T76 w 2083"/>
                                      <a:gd name="T78" fmla="+- 0 10039 8506"/>
                                      <a:gd name="T79" fmla="*/ 10039 h 1596"/>
                                      <a:gd name="T80" fmla="+- 0 11515 10682"/>
                                      <a:gd name="T81" fmla="*/ T80 w 2083"/>
                                      <a:gd name="T82" fmla="+- 0 10085 8506"/>
                                      <a:gd name="T83" fmla="*/ 10085 h 1596"/>
                                      <a:gd name="T84" fmla="+- 0 11618 10682"/>
                                      <a:gd name="T85" fmla="*/ T84 w 2083"/>
                                      <a:gd name="T86" fmla="+- 0 10097 8506"/>
                                      <a:gd name="T87" fmla="*/ 10097 h 1596"/>
                                      <a:gd name="T88" fmla="+- 0 11724 10682"/>
                                      <a:gd name="T89" fmla="*/ T88 w 2083"/>
                                      <a:gd name="T90" fmla="+- 0 10102 8506"/>
                                      <a:gd name="T91" fmla="*/ 10102 h 1596"/>
                                      <a:gd name="T92" fmla="+- 0 11832 10682"/>
                                      <a:gd name="T93" fmla="*/ T92 w 2083"/>
                                      <a:gd name="T94" fmla="+- 0 10097 8506"/>
                                      <a:gd name="T95" fmla="*/ 10097 h 1596"/>
                                      <a:gd name="T96" fmla="+- 0 11935 10682"/>
                                      <a:gd name="T97" fmla="*/ T96 w 2083"/>
                                      <a:gd name="T98" fmla="+- 0 10085 8506"/>
                                      <a:gd name="T99" fmla="*/ 10085 h 1596"/>
                                      <a:gd name="T100" fmla="+- 0 12130 10682"/>
                                      <a:gd name="T101" fmla="*/ T100 w 2083"/>
                                      <a:gd name="T102" fmla="+- 0 10039 8506"/>
                                      <a:gd name="T103" fmla="*/ 10039 h 1596"/>
                                      <a:gd name="T104" fmla="+- 0 12307 10682"/>
                                      <a:gd name="T105" fmla="*/ T104 w 2083"/>
                                      <a:gd name="T106" fmla="+- 0 9965 8506"/>
                                      <a:gd name="T107" fmla="*/ 9965 h 1596"/>
                                      <a:gd name="T108" fmla="+- 0 12461 10682"/>
                                      <a:gd name="T109" fmla="*/ T108 w 2083"/>
                                      <a:gd name="T110" fmla="+- 0 9866 8506"/>
                                      <a:gd name="T111" fmla="*/ 9866 h 1596"/>
                                      <a:gd name="T112" fmla="+- 0 12588 10682"/>
                                      <a:gd name="T113" fmla="*/ T112 w 2083"/>
                                      <a:gd name="T114" fmla="+- 0 9749 8506"/>
                                      <a:gd name="T115" fmla="*/ 9749 h 1596"/>
                                      <a:gd name="T116" fmla="+- 0 12684 10682"/>
                                      <a:gd name="T117" fmla="*/ T116 w 2083"/>
                                      <a:gd name="T118" fmla="+- 0 9614 8506"/>
                                      <a:gd name="T119" fmla="*/ 9614 h 1596"/>
                                      <a:gd name="T120" fmla="+- 0 12718 10682"/>
                                      <a:gd name="T121" fmla="*/ T120 w 2083"/>
                                      <a:gd name="T122" fmla="+- 0 9542 8506"/>
                                      <a:gd name="T123" fmla="*/ 9542 h 1596"/>
                                      <a:gd name="T124" fmla="+- 0 12744 10682"/>
                                      <a:gd name="T125" fmla="*/ T124 w 2083"/>
                                      <a:gd name="T126" fmla="+- 0 9466 8506"/>
                                      <a:gd name="T127" fmla="*/ 9466 h 1596"/>
                                      <a:gd name="T128" fmla="+- 0 12761 10682"/>
                                      <a:gd name="T129" fmla="*/ T128 w 2083"/>
                                      <a:gd name="T130" fmla="+- 0 9386 8506"/>
                                      <a:gd name="T131" fmla="*/ 9386 h 1596"/>
                                      <a:gd name="T132" fmla="+- 0 12766 10682"/>
                                      <a:gd name="T133" fmla="*/ T132 w 2083"/>
                                      <a:gd name="T134" fmla="+- 0 9305 8506"/>
                                      <a:gd name="T135" fmla="*/ 9305 h 1596"/>
                                      <a:gd name="T136" fmla="+- 0 12761 10682"/>
                                      <a:gd name="T137" fmla="*/ T136 w 2083"/>
                                      <a:gd name="T138" fmla="+- 0 9223 8506"/>
                                      <a:gd name="T139" fmla="*/ 9223 h 1596"/>
                                      <a:gd name="T140" fmla="+- 0 12744 10682"/>
                                      <a:gd name="T141" fmla="*/ T140 w 2083"/>
                                      <a:gd name="T142" fmla="+- 0 9144 8506"/>
                                      <a:gd name="T143" fmla="*/ 9144 h 1596"/>
                                      <a:gd name="T144" fmla="+- 0 12718 10682"/>
                                      <a:gd name="T145" fmla="*/ T144 w 2083"/>
                                      <a:gd name="T146" fmla="+- 0 9067 8506"/>
                                      <a:gd name="T147" fmla="*/ 9067 h 1596"/>
                                      <a:gd name="T148" fmla="+- 0 12684 10682"/>
                                      <a:gd name="T149" fmla="*/ T148 w 2083"/>
                                      <a:gd name="T150" fmla="+- 0 8993 8506"/>
                                      <a:gd name="T151" fmla="*/ 8993 h 1596"/>
                                      <a:gd name="T152" fmla="+- 0 12588 10682"/>
                                      <a:gd name="T153" fmla="*/ T152 w 2083"/>
                                      <a:gd name="T154" fmla="+- 0 8858 8506"/>
                                      <a:gd name="T155" fmla="*/ 8858 h 1596"/>
                                      <a:gd name="T156" fmla="+- 0 12461 10682"/>
                                      <a:gd name="T157" fmla="*/ T156 w 2083"/>
                                      <a:gd name="T158" fmla="+- 0 8741 8506"/>
                                      <a:gd name="T159" fmla="*/ 8741 h 1596"/>
                                      <a:gd name="T160" fmla="+- 0 12307 10682"/>
                                      <a:gd name="T161" fmla="*/ T160 w 2083"/>
                                      <a:gd name="T162" fmla="+- 0 8642 8506"/>
                                      <a:gd name="T163" fmla="*/ 8642 h 1596"/>
                                      <a:gd name="T164" fmla="+- 0 12130 10682"/>
                                      <a:gd name="T165" fmla="*/ T164 w 2083"/>
                                      <a:gd name="T166" fmla="+- 0 8568 8506"/>
                                      <a:gd name="T167" fmla="*/ 8568 h 1596"/>
                                      <a:gd name="T168" fmla="+- 0 11935 10682"/>
                                      <a:gd name="T169" fmla="*/ T168 w 2083"/>
                                      <a:gd name="T170" fmla="+- 0 8522 8506"/>
                                      <a:gd name="T171" fmla="*/ 8522 h 1596"/>
                                      <a:gd name="T172" fmla="+- 0 11832 10682"/>
                                      <a:gd name="T173" fmla="*/ T172 w 2083"/>
                                      <a:gd name="T174" fmla="+- 0 8510 8506"/>
                                      <a:gd name="T175" fmla="*/ 8510 h 1596"/>
                                      <a:gd name="T176" fmla="+- 0 11724 10682"/>
                                      <a:gd name="T177" fmla="*/ T176 w 2083"/>
                                      <a:gd name="T178" fmla="+- 0 8506 8506"/>
                                      <a:gd name="T179" fmla="*/ 8506 h 1596"/>
                                    </a:gdLst>
                                    <a:ahLst/>
                                    <a:cxnLst>
                                      <a:cxn ang="0">
                                        <a:pos x="T1" y="T3"/>
                                      </a:cxn>
                                      <a:cxn ang="0">
                                        <a:pos x="T5" y="T7"/>
                                      </a:cxn>
                                      <a:cxn ang="0">
                                        <a:pos x="T9" y="T11"/>
                                      </a:cxn>
                                      <a:cxn ang="0">
                                        <a:pos x="T13" y="T15"/>
                                      </a:cxn>
                                      <a:cxn ang="0">
                                        <a:pos x="T17" y="T19"/>
                                      </a:cxn>
                                      <a:cxn ang="0">
                                        <a:pos x="T21" y="T23"/>
                                      </a:cxn>
                                      <a:cxn ang="0">
                                        <a:pos x="T25" y="T27"/>
                                      </a:cxn>
                                      <a:cxn ang="0">
                                        <a:pos x="T29" y="T31"/>
                                      </a:cxn>
                                      <a:cxn ang="0">
                                        <a:pos x="T33" y="T35"/>
                                      </a:cxn>
                                      <a:cxn ang="0">
                                        <a:pos x="T37" y="T39"/>
                                      </a:cxn>
                                      <a:cxn ang="0">
                                        <a:pos x="T41" y="T43"/>
                                      </a:cxn>
                                      <a:cxn ang="0">
                                        <a:pos x="T45" y="T47"/>
                                      </a:cxn>
                                      <a:cxn ang="0">
                                        <a:pos x="T49" y="T51"/>
                                      </a:cxn>
                                      <a:cxn ang="0">
                                        <a:pos x="T53" y="T55"/>
                                      </a:cxn>
                                      <a:cxn ang="0">
                                        <a:pos x="T57" y="T59"/>
                                      </a:cxn>
                                      <a:cxn ang="0">
                                        <a:pos x="T61" y="T63"/>
                                      </a:cxn>
                                      <a:cxn ang="0">
                                        <a:pos x="T65" y="T67"/>
                                      </a:cxn>
                                      <a:cxn ang="0">
                                        <a:pos x="T69" y="T71"/>
                                      </a:cxn>
                                      <a:cxn ang="0">
                                        <a:pos x="T73" y="T75"/>
                                      </a:cxn>
                                      <a:cxn ang="0">
                                        <a:pos x="T77" y="T79"/>
                                      </a:cxn>
                                      <a:cxn ang="0">
                                        <a:pos x="T81" y="T83"/>
                                      </a:cxn>
                                      <a:cxn ang="0">
                                        <a:pos x="T85" y="T87"/>
                                      </a:cxn>
                                      <a:cxn ang="0">
                                        <a:pos x="T89" y="T91"/>
                                      </a:cxn>
                                      <a:cxn ang="0">
                                        <a:pos x="T93" y="T95"/>
                                      </a:cxn>
                                      <a:cxn ang="0">
                                        <a:pos x="T97" y="T99"/>
                                      </a:cxn>
                                      <a:cxn ang="0">
                                        <a:pos x="T101" y="T103"/>
                                      </a:cxn>
                                      <a:cxn ang="0">
                                        <a:pos x="T105" y="T107"/>
                                      </a:cxn>
                                      <a:cxn ang="0">
                                        <a:pos x="T109" y="T111"/>
                                      </a:cxn>
                                      <a:cxn ang="0">
                                        <a:pos x="T113" y="T115"/>
                                      </a:cxn>
                                      <a:cxn ang="0">
                                        <a:pos x="T117" y="T119"/>
                                      </a:cxn>
                                      <a:cxn ang="0">
                                        <a:pos x="T121" y="T123"/>
                                      </a:cxn>
                                      <a:cxn ang="0">
                                        <a:pos x="T125" y="T127"/>
                                      </a:cxn>
                                      <a:cxn ang="0">
                                        <a:pos x="T129" y="T131"/>
                                      </a:cxn>
                                      <a:cxn ang="0">
                                        <a:pos x="T133" y="T135"/>
                                      </a:cxn>
                                      <a:cxn ang="0">
                                        <a:pos x="T137" y="T139"/>
                                      </a:cxn>
                                      <a:cxn ang="0">
                                        <a:pos x="T141" y="T143"/>
                                      </a:cxn>
                                      <a:cxn ang="0">
                                        <a:pos x="T145" y="T147"/>
                                      </a:cxn>
                                      <a:cxn ang="0">
                                        <a:pos x="T149" y="T151"/>
                                      </a:cxn>
                                      <a:cxn ang="0">
                                        <a:pos x="T153" y="T155"/>
                                      </a:cxn>
                                      <a:cxn ang="0">
                                        <a:pos x="T157" y="T159"/>
                                      </a:cxn>
                                      <a:cxn ang="0">
                                        <a:pos x="T161" y="T163"/>
                                      </a:cxn>
                                      <a:cxn ang="0">
                                        <a:pos x="T165" y="T167"/>
                                      </a:cxn>
                                      <a:cxn ang="0">
                                        <a:pos x="T169" y="T171"/>
                                      </a:cxn>
                                      <a:cxn ang="0">
                                        <a:pos x="T173" y="T175"/>
                                      </a:cxn>
                                      <a:cxn ang="0">
                                        <a:pos x="T177" y="T179"/>
                                      </a:cxn>
                                    </a:cxnLst>
                                    <a:rect l="0" t="0" r="r" b="b"/>
                                    <a:pathLst>
                                      <a:path w="2083" h="1596">
                                        <a:moveTo>
                                          <a:pt x="1042" y="0"/>
                                        </a:moveTo>
                                        <a:lnTo>
                                          <a:pt x="936" y="4"/>
                                        </a:lnTo>
                                        <a:lnTo>
                                          <a:pt x="833" y="16"/>
                                        </a:lnTo>
                                        <a:lnTo>
                                          <a:pt x="636" y="62"/>
                                        </a:lnTo>
                                        <a:lnTo>
                                          <a:pt x="459" y="136"/>
                                        </a:lnTo>
                                        <a:lnTo>
                                          <a:pt x="305" y="235"/>
                                        </a:lnTo>
                                        <a:lnTo>
                                          <a:pt x="178" y="352"/>
                                        </a:lnTo>
                                        <a:lnTo>
                                          <a:pt x="82" y="487"/>
                                        </a:lnTo>
                                        <a:lnTo>
                                          <a:pt x="46" y="561"/>
                                        </a:lnTo>
                                        <a:lnTo>
                                          <a:pt x="22" y="638"/>
                                        </a:lnTo>
                                        <a:lnTo>
                                          <a:pt x="5" y="717"/>
                                        </a:lnTo>
                                        <a:lnTo>
                                          <a:pt x="0" y="799"/>
                                        </a:lnTo>
                                        <a:lnTo>
                                          <a:pt x="5" y="880"/>
                                        </a:lnTo>
                                        <a:lnTo>
                                          <a:pt x="22" y="960"/>
                                        </a:lnTo>
                                        <a:lnTo>
                                          <a:pt x="46" y="1036"/>
                                        </a:lnTo>
                                        <a:lnTo>
                                          <a:pt x="82" y="1108"/>
                                        </a:lnTo>
                                        <a:lnTo>
                                          <a:pt x="178" y="1243"/>
                                        </a:lnTo>
                                        <a:lnTo>
                                          <a:pt x="305" y="1360"/>
                                        </a:lnTo>
                                        <a:lnTo>
                                          <a:pt x="459" y="1459"/>
                                        </a:lnTo>
                                        <a:lnTo>
                                          <a:pt x="636" y="1533"/>
                                        </a:lnTo>
                                        <a:lnTo>
                                          <a:pt x="833" y="1579"/>
                                        </a:lnTo>
                                        <a:lnTo>
                                          <a:pt x="936" y="1591"/>
                                        </a:lnTo>
                                        <a:lnTo>
                                          <a:pt x="1042" y="1596"/>
                                        </a:lnTo>
                                        <a:lnTo>
                                          <a:pt x="1150" y="1591"/>
                                        </a:lnTo>
                                        <a:lnTo>
                                          <a:pt x="1253" y="1579"/>
                                        </a:lnTo>
                                        <a:lnTo>
                                          <a:pt x="1448" y="1533"/>
                                        </a:lnTo>
                                        <a:lnTo>
                                          <a:pt x="1625" y="1459"/>
                                        </a:lnTo>
                                        <a:lnTo>
                                          <a:pt x="1779" y="1360"/>
                                        </a:lnTo>
                                        <a:lnTo>
                                          <a:pt x="1906" y="1243"/>
                                        </a:lnTo>
                                        <a:lnTo>
                                          <a:pt x="2002" y="1108"/>
                                        </a:lnTo>
                                        <a:lnTo>
                                          <a:pt x="2036" y="1036"/>
                                        </a:lnTo>
                                        <a:lnTo>
                                          <a:pt x="2062" y="960"/>
                                        </a:lnTo>
                                        <a:lnTo>
                                          <a:pt x="2079" y="880"/>
                                        </a:lnTo>
                                        <a:lnTo>
                                          <a:pt x="2084" y="799"/>
                                        </a:lnTo>
                                        <a:lnTo>
                                          <a:pt x="2079" y="717"/>
                                        </a:lnTo>
                                        <a:lnTo>
                                          <a:pt x="2062" y="638"/>
                                        </a:lnTo>
                                        <a:lnTo>
                                          <a:pt x="2036" y="561"/>
                                        </a:lnTo>
                                        <a:lnTo>
                                          <a:pt x="2002" y="487"/>
                                        </a:lnTo>
                                        <a:lnTo>
                                          <a:pt x="1906" y="352"/>
                                        </a:lnTo>
                                        <a:lnTo>
                                          <a:pt x="1779" y="235"/>
                                        </a:lnTo>
                                        <a:lnTo>
                                          <a:pt x="1625" y="136"/>
                                        </a:lnTo>
                                        <a:lnTo>
                                          <a:pt x="1448" y="62"/>
                                        </a:lnTo>
                                        <a:lnTo>
                                          <a:pt x="1253" y="16"/>
                                        </a:lnTo>
                                        <a:lnTo>
                                          <a:pt x="1150" y="4"/>
                                        </a:lnTo>
                                        <a:lnTo>
                                          <a:pt x="1042" y="0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  <a:solidFill>
                                    <a:srgbClr val="B3A1C6"/>
                                  </a:solidFill>
                                  <a:ln>
                                    <a:noFill/>
                                  </a:ln>
                                  <a:extLs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r>
                                      <a:rPr lang="sr-Cyrl-RS" b="1" dirty="0"/>
                                      <a:t>Јавна предузећа</a:t>
                                    </a:r>
                                    <a:endParaRPr lang="en-US" b="1" dirty="0"/>
                                  </a:p>
                                </p:txBody>
                              </p:sp>
                              <p:grpSp>
                                <p:nvGrpSpPr>
                                  <p:cNvPr id="2127" name="Group 147">
                                    <a:extLst>
                                      <a:ext uri="{FF2B5EF4-FFF2-40B4-BE49-F238E27FC236}">
                                        <a16:creationId xmlns:a16="http://schemas.microsoft.com/office/drawing/2014/main" id="{3225EFD5-0F02-2924-2D96-8A310B826B33}"/>
                                      </a:ext>
                                    </a:extLst>
                                  </p:cNvPr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10611" y="8285"/>
                                    <a:ext cx="2145" cy="1817"/>
                                    <a:chOff x="10611" y="8285"/>
                                    <a:chExt cx="2145" cy="1817"/>
                                  </a:xfrm>
                                </p:grpSpPr>
                                <p:sp>
                                  <p:nvSpPr>
                                    <p:cNvPr id="2129" name="Freeform 148">
                                      <a:extLst>
                                        <a:ext uri="{FF2B5EF4-FFF2-40B4-BE49-F238E27FC236}">
                                          <a16:creationId xmlns:a16="http://schemas.microsoft.com/office/drawing/2014/main" id="{88D3F2C1-7A27-CF95-EA75-626C7F95F098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0970 10632"/>
                                        <a:gd name="T1" fmla="*/ T0 w 2124"/>
                                        <a:gd name="T2" fmla="+- 0 8734 8465"/>
                                        <a:gd name="T3" fmla="*/ 8734 h 1637"/>
                                        <a:gd name="T4" fmla="+- 0 10846 10632"/>
                                        <a:gd name="T5" fmla="*/ T4 w 2124"/>
                                        <a:gd name="T6" fmla="+- 0 8849 8465"/>
                                        <a:gd name="T7" fmla="*/ 8849 h 1637"/>
                                        <a:gd name="T8" fmla="+- 0 10845 10632"/>
                                        <a:gd name="T9" fmla="*/ T8 w 2124"/>
                                        <a:gd name="T10" fmla="+- 0 8849 8465"/>
                                        <a:gd name="T11" fmla="*/ 8849 h 1637"/>
                                        <a:gd name="T12" fmla="+- 0 10970 10632"/>
                                        <a:gd name="T13" fmla="*/ T12 w 2124"/>
                                        <a:gd name="T14" fmla="+- 0 8734 8465"/>
                                        <a:gd name="T15" fmla="*/ 8734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338" y="269"/>
                                          </a:moveTo>
                                          <a:lnTo>
                                            <a:pt x="214" y="384"/>
                                          </a:lnTo>
                                          <a:lnTo>
                                            <a:pt x="213" y="384"/>
                                          </a:lnTo>
                                          <a:lnTo>
                                            <a:pt x="338" y="269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2130" name="Freeform 149">
                                      <a:extLst>
                                        <a:ext uri="{FF2B5EF4-FFF2-40B4-BE49-F238E27FC236}">
                                          <a16:creationId xmlns:a16="http://schemas.microsoft.com/office/drawing/2014/main" id="{B7C0599A-C433-571D-0F91-C379E87F9B17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11" y="8285"/>
                                      <a:ext cx="2124" cy="1817"/>
                                    </a:xfrm>
                                    <a:custGeom>
                                      <a:avLst/>
                                      <a:gdLst>
                                        <a:gd name="T0" fmla="+- 0 10639 10632"/>
                                        <a:gd name="T1" fmla="*/ T0 w 2124"/>
                                        <a:gd name="T2" fmla="+- 0 9199 8465"/>
                                        <a:gd name="T3" fmla="*/ 9199 h 1637"/>
                                        <a:gd name="T4" fmla="+- 0 10632 10632"/>
                                        <a:gd name="T5" fmla="*/ T4 w 2124"/>
                                        <a:gd name="T6" fmla="+- 0 9281 8465"/>
                                        <a:gd name="T7" fmla="*/ 9281 h 1637"/>
                                        <a:gd name="T8" fmla="+- 0 10652 10632"/>
                                        <a:gd name="T9" fmla="*/ T8 w 2124"/>
                                        <a:gd name="T10" fmla="+- 0 9283 8465"/>
                                        <a:gd name="T11" fmla="*/ 9283 h 1637"/>
                                        <a:gd name="T12" fmla="+- 0 10673 10632"/>
                                        <a:gd name="T13" fmla="*/ T12 w 2124"/>
                                        <a:gd name="T14" fmla="+- 0 9286 8465"/>
                                        <a:gd name="T15" fmla="*/ 9286 h 1637"/>
                                        <a:gd name="T16" fmla="+- 0 10673 10632"/>
                                        <a:gd name="T17" fmla="*/ T16 w 2124"/>
                                        <a:gd name="T18" fmla="+- 0 9281 8465"/>
                                        <a:gd name="T19" fmla="*/ 9281 h 1637"/>
                                        <a:gd name="T20" fmla="+- 0 10673 10632"/>
                                        <a:gd name="T21" fmla="*/ T20 w 2124"/>
                                        <a:gd name="T22" fmla="+- 0 9283 8465"/>
                                        <a:gd name="T23" fmla="*/ 9283 h 1637"/>
                                        <a:gd name="T24" fmla="+- 0 10678 10632"/>
                                        <a:gd name="T25" fmla="*/ T24 w 2124"/>
                                        <a:gd name="T26" fmla="+- 0 9204 8465"/>
                                        <a:gd name="T27" fmla="*/ 9204 h 1637"/>
                                        <a:gd name="T28" fmla="+- 0 10692 10632"/>
                                        <a:gd name="T29" fmla="*/ T28 w 2124"/>
                                        <a:gd name="T30" fmla="+- 0 9125 8465"/>
                                        <a:gd name="T31" fmla="*/ 9125 h 1637"/>
                                        <a:gd name="T32" fmla="+- 0 10718 10632"/>
                                        <a:gd name="T33" fmla="*/ T32 w 2124"/>
                                        <a:gd name="T34" fmla="+- 0 9050 8465"/>
                                        <a:gd name="T35" fmla="*/ 9050 h 1637"/>
                                        <a:gd name="T36" fmla="+- 0 10752 10632"/>
                                        <a:gd name="T37" fmla="*/ T36 w 2124"/>
                                        <a:gd name="T38" fmla="+- 0 8981 8465"/>
                                        <a:gd name="T39" fmla="*/ 8981 h 1637"/>
                                        <a:gd name="T40" fmla="+- 0 10843 10632"/>
                                        <a:gd name="T41" fmla="*/ T40 w 2124"/>
                                        <a:gd name="T42" fmla="+- 0 8851 8465"/>
                                        <a:gd name="T43" fmla="*/ 8851 h 1637"/>
                                        <a:gd name="T44" fmla="+- 0 10944 10632"/>
                                        <a:gd name="T45" fmla="*/ T44 w 2124"/>
                                        <a:gd name="T46" fmla="+- 0 8705 8465"/>
                                        <a:gd name="T47" fmla="*/ 8705 h 1637"/>
                                        <a:gd name="T48" fmla="+- 0 10817 10632"/>
                                        <a:gd name="T49" fmla="*/ T48 w 2124"/>
                                        <a:gd name="T50" fmla="+- 0 8822 8465"/>
                                        <a:gd name="T51" fmla="*/ 8822 h 1637"/>
                                        <a:gd name="T52" fmla="+- 0 10718 10632"/>
                                        <a:gd name="T53" fmla="*/ T52 w 2124"/>
                                        <a:gd name="T54" fmla="+- 0 8959 8465"/>
                                        <a:gd name="T55" fmla="*/ 8959 h 1637"/>
                                        <a:gd name="T56" fmla="+- 0 10680 10632"/>
                                        <a:gd name="T57" fmla="*/ T56 w 2124"/>
                                        <a:gd name="T58" fmla="+- 0 9038 8465"/>
                                        <a:gd name="T59" fmla="*/ 9038 h 1637"/>
                                        <a:gd name="T60" fmla="+- 0 10654 10632"/>
                                        <a:gd name="T61" fmla="*/ T60 w 2124"/>
                                        <a:gd name="T62" fmla="+- 0 9118 8465"/>
                                        <a:gd name="T63" fmla="*/ 9118 h 1637"/>
                                        <a:gd name="T64" fmla="+- 0 10639 10632"/>
                                        <a:gd name="T65" fmla="*/ T64 w 2124"/>
                                        <a:gd name="T66" fmla="+- 0 9199 8465"/>
                                        <a:gd name="T67" fmla="*/ 9199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  <a:cxn ang="0">
                                          <a:pos x="T41" y="T43"/>
                                        </a:cxn>
                                        <a:cxn ang="0">
                                          <a:pos x="T45" y="T47"/>
                                        </a:cxn>
                                        <a:cxn ang="0">
                                          <a:pos x="T49" y="T51"/>
                                        </a:cxn>
                                        <a:cxn ang="0">
                                          <a:pos x="T53" y="T55"/>
                                        </a:cxn>
                                        <a:cxn ang="0">
                                          <a:pos x="T57" y="T59"/>
                                        </a:cxn>
                                        <a:cxn ang="0">
                                          <a:pos x="T61" y="T63"/>
                                        </a:cxn>
                                        <a:cxn ang="0">
                                          <a:pos x="T65" y="T67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7" y="734"/>
                                          </a:moveTo>
                                          <a:lnTo>
                                            <a:pt x="0" y="816"/>
                                          </a:lnTo>
                                          <a:lnTo>
                                            <a:pt x="20" y="818"/>
                                          </a:lnTo>
                                          <a:lnTo>
                                            <a:pt x="41" y="821"/>
                                          </a:lnTo>
                                          <a:lnTo>
                                            <a:pt x="41" y="816"/>
                                          </a:lnTo>
                                          <a:lnTo>
                                            <a:pt x="41" y="818"/>
                                          </a:lnTo>
                                          <a:lnTo>
                                            <a:pt x="46" y="739"/>
                                          </a:lnTo>
                                          <a:lnTo>
                                            <a:pt x="60" y="660"/>
                                          </a:lnTo>
                                          <a:lnTo>
                                            <a:pt x="86" y="585"/>
                                          </a:lnTo>
                                          <a:lnTo>
                                            <a:pt x="120" y="516"/>
                                          </a:lnTo>
                                          <a:lnTo>
                                            <a:pt x="211" y="386"/>
                                          </a:lnTo>
                                          <a:lnTo>
                                            <a:pt x="312" y="240"/>
                                          </a:lnTo>
                                          <a:lnTo>
                                            <a:pt x="185" y="357"/>
                                          </a:lnTo>
                                          <a:lnTo>
                                            <a:pt x="86" y="494"/>
                                          </a:lnTo>
                                          <a:lnTo>
                                            <a:pt x="48" y="573"/>
                                          </a:lnTo>
                                          <a:lnTo>
                                            <a:pt x="22" y="653"/>
                                          </a:lnTo>
                                          <a:lnTo>
                                            <a:pt x="7" y="734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r>
                                        <a:rPr lang="sr-Cyrl-RS" dirty="0"/>
                                        <a:t>  		</a:t>
                                      </a:r>
                                    </a:p>
                                    <a:p>
                                      <a:r>
                                        <a:rPr lang="en-US" dirty="0"/>
                                        <a:t>	</a:t>
                                      </a:r>
                                    </a:p>
                                  </p:txBody>
                                </p:sp>
                                <p:sp>
                                  <p:nvSpPr>
                                    <p:cNvPr id="2131" name="Freeform 150">
                                      <a:extLst>
                                        <a:ext uri="{FF2B5EF4-FFF2-40B4-BE49-F238E27FC236}">
                                          <a16:creationId xmlns:a16="http://schemas.microsoft.com/office/drawing/2014/main" id="{4FDCF7E7-1803-D5B2-072C-8D54A30D40F3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2542 10632"/>
                                        <a:gd name="T1" fmla="*/ T0 w 2124"/>
                                        <a:gd name="T2" fmla="+- 0 9718 8465"/>
                                        <a:gd name="T3" fmla="*/ 9718 h 1637"/>
                                        <a:gd name="T4" fmla="+- 0 12636 10632"/>
                                        <a:gd name="T5" fmla="*/ T4 w 2124"/>
                                        <a:gd name="T6" fmla="+- 0 9586 8465"/>
                                        <a:gd name="T7" fmla="*/ 9586 h 1637"/>
                                        <a:gd name="T8" fmla="+- 0 12638 10632"/>
                                        <a:gd name="T9" fmla="*/ T8 w 2124"/>
                                        <a:gd name="T10" fmla="+- 0 9581 8465"/>
                                        <a:gd name="T11" fmla="*/ 9581 h 1637"/>
                                        <a:gd name="T12" fmla="+- 0 12672 10632"/>
                                        <a:gd name="T13" fmla="*/ T12 w 2124"/>
                                        <a:gd name="T14" fmla="+- 0 9605 8465"/>
                                        <a:gd name="T15" fmla="*/ 9605 h 1637"/>
                                        <a:gd name="T16" fmla="+- 0 12674 10632"/>
                                        <a:gd name="T17" fmla="*/ T16 w 2124"/>
                                        <a:gd name="T18" fmla="+- 0 9602 8465"/>
                                        <a:gd name="T19" fmla="*/ 9602 h 1637"/>
                                        <a:gd name="T20" fmla="+- 0 12708 10632"/>
                                        <a:gd name="T21" fmla="*/ T20 w 2124"/>
                                        <a:gd name="T22" fmla="+- 0 9526 8465"/>
                                        <a:gd name="T23" fmla="*/ 9526 h 1637"/>
                                        <a:gd name="T24" fmla="+- 0 12734 10632"/>
                                        <a:gd name="T25" fmla="*/ T24 w 2124"/>
                                        <a:gd name="T26" fmla="+- 0 9449 8465"/>
                                        <a:gd name="T27" fmla="*/ 9449 h 1637"/>
                                        <a:gd name="T28" fmla="+- 0 12718 10632"/>
                                        <a:gd name="T29" fmla="*/ T28 w 2124"/>
                                        <a:gd name="T30" fmla="+- 0 9286 8465"/>
                                        <a:gd name="T31" fmla="*/ 9286 h 1637"/>
                                        <a:gd name="T32" fmla="+- 0 12717 10632"/>
                                        <a:gd name="T33" fmla="*/ T32 w 2124"/>
                                        <a:gd name="T34" fmla="+- 0 9283 8465"/>
                                        <a:gd name="T35" fmla="*/ 9283 h 1637"/>
                                        <a:gd name="T36" fmla="+- 0 12710 10632"/>
                                        <a:gd name="T37" fmla="*/ T36 w 2124"/>
                                        <a:gd name="T38" fmla="+- 0 9362 8465"/>
                                        <a:gd name="T39" fmla="*/ 9362 h 1637"/>
                                        <a:gd name="T40" fmla="+- 0 12696 10632"/>
                                        <a:gd name="T41" fmla="*/ T40 w 2124"/>
                                        <a:gd name="T42" fmla="+- 0 9442 8465"/>
                                        <a:gd name="T43" fmla="*/ 9442 h 1637"/>
                                        <a:gd name="T44" fmla="+- 0 12670 10632"/>
                                        <a:gd name="T45" fmla="*/ T44 w 2124"/>
                                        <a:gd name="T46" fmla="+- 0 9514 8465"/>
                                        <a:gd name="T47" fmla="*/ 9514 h 1637"/>
                                        <a:gd name="T48" fmla="+- 0 12638 10632"/>
                                        <a:gd name="T49" fmla="*/ T48 w 2124"/>
                                        <a:gd name="T50" fmla="+- 0 9581 8465"/>
                                        <a:gd name="T51" fmla="*/ 9581 h 1637"/>
                                        <a:gd name="T52" fmla="+- 0 12542 10632"/>
                                        <a:gd name="T53" fmla="*/ T52 w 2124"/>
                                        <a:gd name="T54" fmla="+- 0 9718 8465"/>
                                        <a:gd name="T55" fmla="*/ 9718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  <a:cxn ang="0">
                                          <a:pos x="T41" y="T43"/>
                                        </a:cxn>
                                        <a:cxn ang="0">
                                          <a:pos x="T45" y="T47"/>
                                        </a:cxn>
                                        <a:cxn ang="0">
                                          <a:pos x="T49" y="T51"/>
                                        </a:cxn>
                                        <a:cxn ang="0">
                                          <a:pos x="T53" y="T55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1910" y="1253"/>
                                          </a:moveTo>
                                          <a:lnTo>
                                            <a:pt x="2004" y="1121"/>
                                          </a:lnTo>
                                          <a:lnTo>
                                            <a:pt x="2006" y="1116"/>
                                          </a:lnTo>
                                          <a:lnTo>
                                            <a:pt x="2040" y="1140"/>
                                          </a:lnTo>
                                          <a:lnTo>
                                            <a:pt x="2042" y="1137"/>
                                          </a:lnTo>
                                          <a:lnTo>
                                            <a:pt x="2076" y="1061"/>
                                          </a:lnTo>
                                          <a:lnTo>
                                            <a:pt x="2102" y="984"/>
                                          </a:lnTo>
                                          <a:lnTo>
                                            <a:pt x="2086" y="821"/>
                                          </a:lnTo>
                                          <a:lnTo>
                                            <a:pt x="2085" y="818"/>
                                          </a:lnTo>
                                          <a:lnTo>
                                            <a:pt x="2078" y="897"/>
                                          </a:lnTo>
                                          <a:lnTo>
                                            <a:pt x="2064" y="977"/>
                                          </a:lnTo>
                                          <a:lnTo>
                                            <a:pt x="2038" y="1049"/>
                                          </a:lnTo>
                                          <a:lnTo>
                                            <a:pt x="2006" y="1116"/>
                                          </a:lnTo>
                                          <a:lnTo>
                                            <a:pt x="1910" y="1253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2132" name="Freeform 151">
                                      <a:extLst>
                                        <a:ext uri="{FF2B5EF4-FFF2-40B4-BE49-F238E27FC236}">
                                          <a16:creationId xmlns:a16="http://schemas.microsoft.com/office/drawing/2014/main" id="{6A1E418F-1077-293F-750C-A9FFAC54BEB6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2717 10632"/>
                                        <a:gd name="T1" fmla="*/ T0 w 2124"/>
                                        <a:gd name="T2" fmla="+- 0 9283 8465"/>
                                        <a:gd name="T3" fmla="*/ 9283 h 1637"/>
                                        <a:gd name="T4" fmla="+- 0 12718 10632"/>
                                        <a:gd name="T5" fmla="*/ T4 w 2124"/>
                                        <a:gd name="T6" fmla="+- 0 9286 8465"/>
                                        <a:gd name="T7" fmla="*/ 9286 h 1637"/>
                                        <a:gd name="T8" fmla="+- 0 12734 10632"/>
                                        <a:gd name="T9" fmla="*/ T8 w 2124"/>
                                        <a:gd name="T10" fmla="+- 0 9449 8465"/>
                                        <a:gd name="T11" fmla="*/ 9449 h 1637"/>
                                        <a:gd name="T12" fmla="+- 0 12751 10632"/>
                                        <a:gd name="T13" fmla="*/ T12 w 2124"/>
                                        <a:gd name="T14" fmla="+- 0 9365 8465"/>
                                        <a:gd name="T15" fmla="*/ 9365 h 1637"/>
                                        <a:gd name="T16" fmla="+- 0 12756 10632"/>
                                        <a:gd name="T17" fmla="*/ T16 w 2124"/>
                                        <a:gd name="T18" fmla="+- 0 9286 8465"/>
                                        <a:gd name="T19" fmla="*/ 9286 h 1637"/>
                                        <a:gd name="T20" fmla="+- 0 12756 10632"/>
                                        <a:gd name="T21" fmla="*/ T20 w 2124"/>
                                        <a:gd name="T22" fmla="+- 0 9281 8465"/>
                                        <a:gd name="T23" fmla="*/ 9281 h 1637"/>
                                        <a:gd name="T24" fmla="+- 0 12751 10632"/>
                                        <a:gd name="T25" fmla="*/ T24 w 2124"/>
                                        <a:gd name="T26" fmla="+- 0 9199 8465"/>
                                        <a:gd name="T27" fmla="*/ 9199 h 1637"/>
                                        <a:gd name="T28" fmla="+- 0 12734 10632"/>
                                        <a:gd name="T29" fmla="*/ T28 w 2124"/>
                                        <a:gd name="T30" fmla="+- 0 9115 8465"/>
                                        <a:gd name="T31" fmla="*/ 9115 h 1637"/>
                                        <a:gd name="T32" fmla="+- 0 12718 10632"/>
                                        <a:gd name="T33" fmla="*/ T32 w 2124"/>
                                        <a:gd name="T34" fmla="+- 0 9281 8465"/>
                                        <a:gd name="T35" fmla="*/ 9281 h 1637"/>
                                        <a:gd name="T36" fmla="+- 0 12717 10632"/>
                                        <a:gd name="T37" fmla="*/ T36 w 2124"/>
                                        <a:gd name="T38" fmla="+- 0 9283 8465"/>
                                        <a:gd name="T39" fmla="*/ 9283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2085" y="818"/>
                                          </a:moveTo>
                                          <a:lnTo>
                                            <a:pt x="2086" y="821"/>
                                          </a:lnTo>
                                          <a:lnTo>
                                            <a:pt x="2102" y="984"/>
                                          </a:lnTo>
                                          <a:lnTo>
                                            <a:pt x="2119" y="900"/>
                                          </a:lnTo>
                                          <a:lnTo>
                                            <a:pt x="2124" y="821"/>
                                          </a:lnTo>
                                          <a:lnTo>
                                            <a:pt x="2124" y="816"/>
                                          </a:lnTo>
                                          <a:lnTo>
                                            <a:pt x="2119" y="734"/>
                                          </a:lnTo>
                                          <a:lnTo>
                                            <a:pt x="2102" y="650"/>
                                          </a:lnTo>
                                          <a:lnTo>
                                            <a:pt x="2086" y="816"/>
                                          </a:lnTo>
                                          <a:lnTo>
                                            <a:pt x="2085" y="818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2133" name="Freeform 152">
                                      <a:extLst>
                                        <a:ext uri="{FF2B5EF4-FFF2-40B4-BE49-F238E27FC236}">
                                          <a16:creationId xmlns:a16="http://schemas.microsoft.com/office/drawing/2014/main" id="{E0204B9C-3570-6893-FA36-77980CA64BDF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2710 10632"/>
                                        <a:gd name="T1" fmla="*/ T0 w 2124"/>
                                        <a:gd name="T2" fmla="+- 0 9206 8465"/>
                                        <a:gd name="T3" fmla="*/ 9206 h 1637"/>
                                        <a:gd name="T4" fmla="+- 0 12717 10632"/>
                                        <a:gd name="T5" fmla="*/ T4 w 2124"/>
                                        <a:gd name="T6" fmla="+- 0 9283 8465"/>
                                        <a:gd name="T7" fmla="*/ 9283 h 1637"/>
                                        <a:gd name="T8" fmla="+- 0 12718 10632"/>
                                        <a:gd name="T9" fmla="*/ T8 w 2124"/>
                                        <a:gd name="T10" fmla="+- 0 9281 8465"/>
                                        <a:gd name="T11" fmla="*/ 9281 h 1637"/>
                                        <a:gd name="T12" fmla="+- 0 12734 10632"/>
                                        <a:gd name="T13" fmla="*/ T12 w 2124"/>
                                        <a:gd name="T14" fmla="+- 0 9115 8465"/>
                                        <a:gd name="T15" fmla="*/ 9115 h 1637"/>
                                        <a:gd name="T16" fmla="+- 0 12708 10632"/>
                                        <a:gd name="T17" fmla="*/ T16 w 2124"/>
                                        <a:gd name="T18" fmla="+- 0 9036 8465"/>
                                        <a:gd name="T19" fmla="*/ 9036 h 1637"/>
                                        <a:gd name="T20" fmla="+- 0 12674 10632"/>
                                        <a:gd name="T21" fmla="*/ T20 w 2124"/>
                                        <a:gd name="T22" fmla="+- 0 8964 8465"/>
                                        <a:gd name="T23" fmla="*/ 8964 h 1637"/>
                                        <a:gd name="T24" fmla="+- 0 12576 10632"/>
                                        <a:gd name="T25" fmla="*/ T24 w 2124"/>
                                        <a:gd name="T26" fmla="+- 0 8825 8465"/>
                                        <a:gd name="T27" fmla="*/ 8825 h 1637"/>
                                        <a:gd name="T28" fmla="+- 0 12574 10632"/>
                                        <a:gd name="T29" fmla="*/ T28 w 2124"/>
                                        <a:gd name="T30" fmla="+- 0 8822 8465"/>
                                        <a:gd name="T31" fmla="*/ 8822 h 1637"/>
                                        <a:gd name="T32" fmla="+- 0 12542 10632"/>
                                        <a:gd name="T33" fmla="*/ T32 w 2124"/>
                                        <a:gd name="T34" fmla="+- 0 8849 8465"/>
                                        <a:gd name="T35" fmla="*/ 8849 h 1637"/>
                                        <a:gd name="T36" fmla="+- 0 12418 10632"/>
                                        <a:gd name="T37" fmla="*/ T36 w 2124"/>
                                        <a:gd name="T38" fmla="+- 0 8734 8465"/>
                                        <a:gd name="T39" fmla="*/ 8734 h 1637"/>
                                        <a:gd name="T40" fmla="+- 0 12543 10632"/>
                                        <a:gd name="T41" fmla="*/ T40 w 2124"/>
                                        <a:gd name="T42" fmla="+- 0 8849 8465"/>
                                        <a:gd name="T43" fmla="*/ 8849 h 1637"/>
                                        <a:gd name="T44" fmla="+- 0 12545 10632"/>
                                        <a:gd name="T45" fmla="*/ T44 w 2124"/>
                                        <a:gd name="T46" fmla="+- 0 8851 8465"/>
                                        <a:gd name="T47" fmla="*/ 8851 h 1637"/>
                                        <a:gd name="T48" fmla="+- 0 12638 10632"/>
                                        <a:gd name="T49" fmla="*/ T48 w 2124"/>
                                        <a:gd name="T50" fmla="+- 0 8983 8465"/>
                                        <a:gd name="T51" fmla="*/ 8983 h 1637"/>
                                        <a:gd name="T52" fmla="+- 0 12636 10632"/>
                                        <a:gd name="T53" fmla="*/ T52 w 2124"/>
                                        <a:gd name="T54" fmla="+- 0 8981 8465"/>
                                        <a:gd name="T55" fmla="*/ 8981 h 1637"/>
                                        <a:gd name="T56" fmla="+- 0 12672 10632"/>
                                        <a:gd name="T57" fmla="*/ T56 w 2124"/>
                                        <a:gd name="T58" fmla="+- 0 9053 8465"/>
                                        <a:gd name="T59" fmla="*/ 9053 h 1637"/>
                                        <a:gd name="T60" fmla="+- 0 12696 10632"/>
                                        <a:gd name="T61" fmla="*/ T60 w 2124"/>
                                        <a:gd name="T62" fmla="+- 0 9127 8465"/>
                                        <a:gd name="T63" fmla="*/ 9127 h 1637"/>
                                        <a:gd name="T64" fmla="+- 0 12710 10632"/>
                                        <a:gd name="T65" fmla="*/ T64 w 2124"/>
                                        <a:gd name="T66" fmla="+- 0 9206 8465"/>
                                        <a:gd name="T67" fmla="*/ 9206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  <a:cxn ang="0">
                                          <a:pos x="T41" y="T43"/>
                                        </a:cxn>
                                        <a:cxn ang="0">
                                          <a:pos x="T45" y="T47"/>
                                        </a:cxn>
                                        <a:cxn ang="0">
                                          <a:pos x="T49" y="T51"/>
                                        </a:cxn>
                                        <a:cxn ang="0">
                                          <a:pos x="T53" y="T55"/>
                                        </a:cxn>
                                        <a:cxn ang="0">
                                          <a:pos x="T57" y="T59"/>
                                        </a:cxn>
                                        <a:cxn ang="0">
                                          <a:pos x="T61" y="T63"/>
                                        </a:cxn>
                                        <a:cxn ang="0">
                                          <a:pos x="T65" y="T67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2078" y="741"/>
                                          </a:moveTo>
                                          <a:lnTo>
                                            <a:pt x="2085" y="818"/>
                                          </a:lnTo>
                                          <a:lnTo>
                                            <a:pt x="2086" y="816"/>
                                          </a:lnTo>
                                          <a:lnTo>
                                            <a:pt x="2102" y="650"/>
                                          </a:lnTo>
                                          <a:lnTo>
                                            <a:pt x="2076" y="571"/>
                                          </a:lnTo>
                                          <a:lnTo>
                                            <a:pt x="2042" y="499"/>
                                          </a:lnTo>
                                          <a:lnTo>
                                            <a:pt x="1944" y="360"/>
                                          </a:lnTo>
                                          <a:lnTo>
                                            <a:pt x="1942" y="357"/>
                                          </a:lnTo>
                                          <a:lnTo>
                                            <a:pt x="1910" y="384"/>
                                          </a:lnTo>
                                          <a:lnTo>
                                            <a:pt x="1786" y="269"/>
                                          </a:lnTo>
                                          <a:lnTo>
                                            <a:pt x="1911" y="384"/>
                                          </a:lnTo>
                                          <a:lnTo>
                                            <a:pt x="1913" y="386"/>
                                          </a:lnTo>
                                          <a:lnTo>
                                            <a:pt x="2006" y="518"/>
                                          </a:lnTo>
                                          <a:lnTo>
                                            <a:pt x="2004" y="516"/>
                                          </a:lnTo>
                                          <a:lnTo>
                                            <a:pt x="2040" y="588"/>
                                          </a:lnTo>
                                          <a:lnTo>
                                            <a:pt x="2064" y="662"/>
                                          </a:lnTo>
                                          <a:lnTo>
                                            <a:pt x="2078" y="741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2134" name="Freeform 153">
                                      <a:extLst>
                                        <a:ext uri="{FF2B5EF4-FFF2-40B4-BE49-F238E27FC236}">
                                          <a16:creationId xmlns:a16="http://schemas.microsoft.com/office/drawing/2014/main" id="{CF19D1AB-B330-327A-58AB-2515E5051336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0632 10632"/>
                                        <a:gd name="T1" fmla="*/ T0 w 2124"/>
                                        <a:gd name="T2" fmla="+- 0 9286 8465"/>
                                        <a:gd name="T3" fmla="*/ 9286 h 1637"/>
                                        <a:gd name="T4" fmla="+- 0 10639 10632"/>
                                        <a:gd name="T5" fmla="*/ T4 w 2124"/>
                                        <a:gd name="T6" fmla="+- 0 9367 8465"/>
                                        <a:gd name="T7" fmla="*/ 9367 h 1637"/>
                                        <a:gd name="T8" fmla="+- 0 10654 10632"/>
                                        <a:gd name="T9" fmla="*/ T8 w 2124"/>
                                        <a:gd name="T10" fmla="+- 0 9451 8465"/>
                                        <a:gd name="T11" fmla="*/ 9451 h 1637"/>
                                        <a:gd name="T12" fmla="+- 0 10682 10632"/>
                                        <a:gd name="T13" fmla="*/ T12 w 2124"/>
                                        <a:gd name="T14" fmla="+- 0 9528 8465"/>
                                        <a:gd name="T15" fmla="*/ 9528 h 1637"/>
                                        <a:gd name="T16" fmla="+- 0 10716 10632"/>
                                        <a:gd name="T17" fmla="*/ T16 w 2124"/>
                                        <a:gd name="T18" fmla="+- 0 9602 8465"/>
                                        <a:gd name="T19" fmla="*/ 9602 h 1637"/>
                                        <a:gd name="T20" fmla="+- 0 10718 10632"/>
                                        <a:gd name="T21" fmla="*/ T20 w 2124"/>
                                        <a:gd name="T22" fmla="+- 0 9605 8465"/>
                                        <a:gd name="T23" fmla="*/ 9605 h 1637"/>
                                        <a:gd name="T24" fmla="+- 0 10814 10632"/>
                                        <a:gd name="T25" fmla="*/ T24 w 2124"/>
                                        <a:gd name="T26" fmla="+- 0 9739 8465"/>
                                        <a:gd name="T27" fmla="*/ 9739 h 1637"/>
                                        <a:gd name="T28" fmla="+- 0 10817 10632"/>
                                        <a:gd name="T29" fmla="*/ T28 w 2124"/>
                                        <a:gd name="T30" fmla="+- 0 9744 8465"/>
                                        <a:gd name="T31" fmla="*/ 9744 h 1637"/>
                                        <a:gd name="T32" fmla="+- 0 10944 10632"/>
                                        <a:gd name="T33" fmla="*/ T32 w 2124"/>
                                        <a:gd name="T34" fmla="+- 0 9862 8465"/>
                                        <a:gd name="T35" fmla="*/ 9862 h 1637"/>
                                        <a:gd name="T36" fmla="+- 0 10946 10632"/>
                                        <a:gd name="T37" fmla="*/ T36 w 2124"/>
                                        <a:gd name="T38" fmla="+- 0 9864 8465"/>
                                        <a:gd name="T39" fmla="*/ 9864 h 1637"/>
                                        <a:gd name="T40" fmla="+- 0 11100 10632"/>
                                        <a:gd name="T41" fmla="*/ T40 w 2124"/>
                                        <a:gd name="T42" fmla="+- 0 9960 8465"/>
                                        <a:gd name="T43" fmla="*/ 9960 h 1637"/>
                                        <a:gd name="T44" fmla="+- 0 11105 10632"/>
                                        <a:gd name="T45" fmla="*/ T44 w 2124"/>
                                        <a:gd name="T46" fmla="+- 0 9962 8465"/>
                                        <a:gd name="T47" fmla="*/ 9962 h 1637"/>
                                        <a:gd name="T48" fmla="+- 0 11282 10632"/>
                                        <a:gd name="T49" fmla="*/ T48 w 2124"/>
                                        <a:gd name="T50" fmla="+- 0 10037 8465"/>
                                        <a:gd name="T51" fmla="*/ 10037 h 1637"/>
                                        <a:gd name="T52" fmla="+- 0 11285 10632"/>
                                        <a:gd name="T53" fmla="*/ T52 w 2124"/>
                                        <a:gd name="T54" fmla="+- 0 10037 8465"/>
                                        <a:gd name="T55" fmla="*/ 10037 h 1637"/>
                                        <a:gd name="T56" fmla="+- 0 11484 10632"/>
                                        <a:gd name="T57" fmla="*/ T56 w 2124"/>
                                        <a:gd name="T58" fmla="+- 0 10085 8465"/>
                                        <a:gd name="T59" fmla="*/ 10085 h 1637"/>
                                        <a:gd name="T60" fmla="+- 0 11587 10632"/>
                                        <a:gd name="T61" fmla="*/ T60 w 2124"/>
                                        <a:gd name="T62" fmla="+- 0 10097 8465"/>
                                        <a:gd name="T63" fmla="*/ 10097 h 1637"/>
                                        <a:gd name="T64" fmla="+- 0 11695 10632"/>
                                        <a:gd name="T65" fmla="*/ T64 w 2124"/>
                                        <a:gd name="T66" fmla="+- 0 10102 8465"/>
                                        <a:gd name="T67" fmla="*/ 10102 h 1637"/>
                                        <a:gd name="T68" fmla="+- 0 11806 10632"/>
                                        <a:gd name="T69" fmla="*/ T68 w 2124"/>
                                        <a:gd name="T70" fmla="+- 0 10097 8465"/>
                                        <a:gd name="T71" fmla="*/ 10097 h 1637"/>
                                        <a:gd name="T72" fmla="+- 0 11909 10632"/>
                                        <a:gd name="T73" fmla="*/ T72 w 2124"/>
                                        <a:gd name="T74" fmla="+- 0 10085 8465"/>
                                        <a:gd name="T75" fmla="*/ 10085 h 1637"/>
                                        <a:gd name="T76" fmla="+- 0 12106 10632"/>
                                        <a:gd name="T77" fmla="*/ T76 w 2124"/>
                                        <a:gd name="T78" fmla="+- 0 10037 8465"/>
                                        <a:gd name="T79" fmla="*/ 10037 h 1637"/>
                                        <a:gd name="T80" fmla="+- 0 12108 10632"/>
                                        <a:gd name="T81" fmla="*/ T80 w 2124"/>
                                        <a:gd name="T82" fmla="+- 0 10037 8465"/>
                                        <a:gd name="T83" fmla="*/ 10037 h 1637"/>
                                        <a:gd name="T84" fmla="+- 0 12286 10632"/>
                                        <a:gd name="T85" fmla="*/ T84 w 2124"/>
                                        <a:gd name="T86" fmla="+- 0 9962 8465"/>
                                        <a:gd name="T87" fmla="*/ 9962 h 1637"/>
                                        <a:gd name="T88" fmla="+- 0 12288 10632"/>
                                        <a:gd name="T89" fmla="*/ T88 w 2124"/>
                                        <a:gd name="T90" fmla="+- 0 9960 8465"/>
                                        <a:gd name="T91" fmla="*/ 9960 h 1637"/>
                                        <a:gd name="T92" fmla="+- 0 12442 10632"/>
                                        <a:gd name="T93" fmla="*/ T92 w 2124"/>
                                        <a:gd name="T94" fmla="+- 0 9864 8465"/>
                                        <a:gd name="T95" fmla="*/ 9864 h 1637"/>
                                        <a:gd name="T96" fmla="+- 0 12446 10632"/>
                                        <a:gd name="T97" fmla="*/ T96 w 2124"/>
                                        <a:gd name="T98" fmla="+- 0 9862 8465"/>
                                        <a:gd name="T99" fmla="*/ 9862 h 1637"/>
                                        <a:gd name="T100" fmla="+- 0 12574 10632"/>
                                        <a:gd name="T101" fmla="*/ T100 w 2124"/>
                                        <a:gd name="T102" fmla="+- 0 9744 8465"/>
                                        <a:gd name="T103" fmla="*/ 9744 h 1637"/>
                                        <a:gd name="T104" fmla="+- 0 12576 10632"/>
                                        <a:gd name="T105" fmla="*/ T104 w 2124"/>
                                        <a:gd name="T106" fmla="+- 0 9739 8465"/>
                                        <a:gd name="T107" fmla="*/ 9739 h 1637"/>
                                        <a:gd name="T108" fmla="+- 0 12672 10632"/>
                                        <a:gd name="T109" fmla="*/ T108 w 2124"/>
                                        <a:gd name="T110" fmla="+- 0 9605 8465"/>
                                        <a:gd name="T111" fmla="*/ 9605 h 1637"/>
                                        <a:gd name="T112" fmla="+- 0 12638 10632"/>
                                        <a:gd name="T113" fmla="*/ T112 w 2124"/>
                                        <a:gd name="T114" fmla="+- 0 9581 8465"/>
                                        <a:gd name="T115" fmla="*/ 9581 h 1637"/>
                                        <a:gd name="T116" fmla="+- 0 12636 10632"/>
                                        <a:gd name="T117" fmla="*/ T116 w 2124"/>
                                        <a:gd name="T118" fmla="+- 0 9586 8465"/>
                                        <a:gd name="T119" fmla="*/ 9586 h 1637"/>
                                        <a:gd name="T120" fmla="+- 0 12542 10632"/>
                                        <a:gd name="T121" fmla="*/ T120 w 2124"/>
                                        <a:gd name="T122" fmla="+- 0 9718 8465"/>
                                        <a:gd name="T123" fmla="*/ 9718 h 1637"/>
                                        <a:gd name="T124" fmla="+- 0 12545 10632"/>
                                        <a:gd name="T125" fmla="*/ T124 w 2124"/>
                                        <a:gd name="T126" fmla="+- 0 9713 8465"/>
                                        <a:gd name="T127" fmla="*/ 9713 h 1637"/>
                                        <a:gd name="T128" fmla="+- 0 12418 10632"/>
                                        <a:gd name="T129" fmla="*/ T128 w 2124"/>
                                        <a:gd name="T130" fmla="+- 0 9830 8465"/>
                                        <a:gd name="T131" fmla="*/ 9830 h 1637"/>
                                        <a:gd name="T132" fmla="+- 0 12420 10632"/>
                                        <a:gd name="T133" fmla="*/ T132 w 2124"/>
                                        <a:gd name="T134" fmla="+- 0 9830 8465"/>
                                        <a:gd name="T135" fmla="*/ 9830 h 1637"/>
                                        <a:gd name="T136" fmla="+- 0 12266 10632"/>
                                        <a:gd name="T137" fmla="*/ T136 w 2124"/>
                                        <a:gd name="T138" fmla="+- 0 9926 8465"/>
                                        <a:gd name="T139" fmla="*/ 9926 h 1637"/>
                                        <a:gd name="T140" fmla="+- 0 12269 10632"/>
                                        <a:gd name="T141" fmla="*/ T140 w 2124"/>
                                        <a:gd name="T142" fmla="+- 0 9926 8465"/>
                                        <a:gd name="T143" fmla="*/ 9926 h 1637"/>
                                        <a:gd name="T144" fmla="+- 0 12094 10632"/>
                                        <a:gd name="T145" fmla="*/ T144 w 2124"/>
                                        <a:gd name="T146" fmla="+- 0 10001 8465"/>
                                        <a:gd name="T147" fmla="*/ 10001 h 1637"/>
                                        <a:gd name="T148" fmla="+- 0 12096 10632"/>
                                        <a:gd name="T149" fmla="*/ T148 w 2124"/>
                                        <a:gd name="T150" fmla="+- 0 9998 8465"/>
                                        <a:gd name="T151" fmla="*/ 9998 h 1637"/>
                                        <a:gd name="T152" fmla="+- 0 11899 10632"/>
                                        <a:gd name="T153" fmla="*/ T152 w 2124"/>
                                        <a:gd name="T154" fmla="+- 0 10044 8465"/>
                                        <a:gd name="T155" fmla="*/ 10044 h 1637"/>
                                        <a:gd name="T156" fmla="+- 0 11801 10632"/>
                                        <a:gd name="T157" fmla="*/ T156 w 2124"/>
                                        <a:gd name="T158" fmla="+- 0 10056 8465"/>
                                        <a:gd name="T159" fmla="*/ 10056 h 1637"/>
                                        <a:gd name="T160" fmla="+- 0 11695 10632"/>
                                        <a:gd name="T161" fmla="*/ T160 w 2124"/>
                                        <a:gd name="T162" fmla="+- 0 10061 8465"/>
                                        <a:gd name="T163" fmla="*/ 10061 h 1637"/>
                                        <a:gd name="T164" fmla="+- 0 11590 10632"/>
                                        <a:gd name="T165" fmla="*/ T164 w 2124"/>
                                        <a:gd name="T166" fmla="+- 0 10056 8465"/>
                                        <a:gd name="T167" fmla="*/ 10056 h 1637"/>
                                        <a:gd name="T168" fmla="+- 0 11486 10632"/>
                                        <a:gd name="T169" fmla="*/ T168 w 2124"/>
                                        <a:gd name="T170" fmla="+- 0 10044 8465"/>
                                        <a:gd name="T171" fmla="*/ 10044 h 1637"/>
                                        <a:gd name="T172" fmla="+- 0 11294 10632"/>
                                        <a:gd name="T173" fmla="*/ T172 w 2124"/>
                                        <a:gd name="T174" fmla="+- 0 9998 8465"/>
                                        <a:gd name="T175" fmla="*/ 9998 h 1637"/>
                                        <a:gd name="T176" fmla="+- 0 11297 10632"/>
                                        <a:gd name="T177" fmla="*/ T176 w 2124"/>
                                        <a:gd name="T178" fmla="+- 0 10001 8465"/>
                                        <a:gd name="T179" fmla="*/ 10001 h 1637"/>
                                        <a:gd name="T180" fmla="+- 0 11119 10632"/>
                                        <a:gd name="T181" fmla="*/ T180 w 2124"/>
                                        <a:gd name="T182" fmla="+- 0 9926 8465"/>
                                        <a:gd name="T183" fmla="*/ 9926 h 1637"/>
                                        <a:gd name="T184" fmla="+- 0 11122 10632"/>
                                        <a:gd name="T185" fmla="*/ T184 w 2124"/>
                                        <a:gd name="T186" fmla="+- 0 9926 8465"/>
                                        <a:gd name="T187" fmla="*/ 9926 h 1637"/>
                                        <a:gd name="T188" fmla="+- 0 10968 10632"/>
                                        <a:gd name="T189" fmla="*/ T188 w 2124"/>
                                        <a:gd name="T190" fmla="+- 0 9830 8465"/>
                                        <a:gd name="T191" fmla="*/ 9830 h 1637"/>
                                        <a:gd name="T192" fmla="+- 0 10970 10632"/>
                                        <a:gd name="T193" fmla="*/ T192 w 2124"/>
                                        <a:gd name="T194" fmla="+- 0 9830 8465"/>
                                        <a:gd name="T195" fmla="*/ 9830 h 1637"/>
                                        <a:gd name="T196" fmla="+- 0 10843 10632"/>
                                        <a:gd name="T197" fmla="*/ T196 w 2124"/>
                                        <a:gd name="T198" fmla="+- 0 9713 8465"/>
                                        <a:gd name="T199" fmla="*/ 9713 h 1637"/>
                                        <a:gd name="T200" fmla="+- 0 10846 10632"/>
                                        <a:gd name="T201" fmla="*/ T200 w 2124"/>
                                        <a:gd name="T202" fmla="+- 0 9718 8465"/>
                                        <a:gd name="T203" fmla="*/ 9718 h 1637"/>
                                        <a:gd name="T204" fmla="+- 0 10752 10632"/>
                                        <a:gd name="T205" fmla="*/ T204 w 2124"/>
                                        <a:gd name="T206" fmla="+- 0 9581 8465"/>
                                        <a:gd name="T207" fmla="*/ 9581 h 1637"/>
                                        <a:gd name="T208" fmla="+- 0 10752 10632"/>
                                        <a:gd name="T209" fmla="*/ T208 w 2124"/>
                                        <a:gd name="T210" fmla="+- 0 9583 8465"/>
                                        <a:gd name="T211" fmla="*/ 9583 h 1637"/>
                                        <a:gd name="T212" fmla="+- 0 10718 10632"/>
                                        <a:gd name="T213" fmla="*/ T212 w 2124"/>
                                        <a:gd name="T214" fmla="+- 0 9511 8465"/>
                                        <a:gd name="T215" fmla="*/ 9511 h 1637"/>
                                        <a:gd name="T216" fmla="+- 0 10692 10632"/>
                                        <a:gd name="T217" fmla="*/ T216 w 2124"/>
                                        <a:gd name="T218" fmla="+- 0 9437 8465"/>
                                        <a:gd name="T219" fmla="*/ 9437 h 1637"/>
                                        <a:gd name="T220" fmla="+- 0 10678 10632"/>
                                        <a:gd name="T221" fmla="*/ T220 w 2124"/>
                                        <a:gd name="T222" fmla="+- 0 9360 8465"/>
                                        <a:gd name="T223" fmla="*/ 9360 h 1637"/>
                                        <a:gd name="T224" fmla="+- 0 10673 10632"/>
                                        <a:gd name="T225" fmla="*/ T224 w 2124"/>
                                        <a:gd name="T226" fmla="+- 0 9283 8465"/>
                                        <a:gd name="T227" fmla="*/ 9283 h 1637"/>
                                        <a:gd name="T228" fmla="+- 0 10673 10632"/>
                                        <a:gd name="T229" fmla="*/ T228 w 2124"/>
                                        <a:gd name="T230" fmla="+- 0 9286 8465"/>
                                        <a:gd name="T231" fmla="*/ 9286 h 1637"/>
                                        <a:gd name="T232" fmla="+- 0 10652 10632"/>
                                        <a:gd name="T233" fmla="*/ T232 w 2124"/>
                                        <a:gd name="T234" fmla="+- 0 9283 8465"/>
                                        <a:gd name="T235" fmla="*/ 9283 h 1637"/>
                                        <a:gd name="T236" fmla="+- 0 10632 10632"/>
                                        <a:gd name="T237" fmla="*/ T236 w 2124"/>
                                        <a:gd name="T238" fmla="+- 0 9286 8465"/>
                                        <a:gd name="T239" fmla="*/ 9286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  <a:cxn ang="0">
                                          <a:pos x="T41" y="T43"/>
                                        </a:cxn>
                                        <a:cxn ang="0">
                                          <a:pos x="T45" y="T47"/>
                                        </a:cxn>
                                        <a:cxn ang="0">
                                          <a:pos x="T49" y="T51"/>
                                        </a:cxn>
                                        <a:cxn ang="0">
                                          <a:pos x="T53" y="T55"/>
                                        </a:cxn>
                                        <a:cxn ang="0">
                                          <a:pos x="T57" y="T59"/>
                                        </a:cxn>
                                        <a:cxn ang="0">
                                          <a:pos x="T61" y="T63"/>
                                        </a:cxn>
                                        <a:cxn ang="0">
                                          <a:pos x="T65" y="T67"/>
                                        </a:cxn>
                                        <a:cxn ang="0">
                                          <a:pos x="T69" y="T71"/>
                                        </a:cxn>
                                        <a:cxn ang="0">
                                          <a:pos x="T73" y="T75"/>
                                        </a:cxn>
                                        <a:cxn ang="0">
                                          <a:pos x="T77" y="T79"/>
                                        </a:cxn>
                                        <a:cxn ang="0">
                                          <a:pos x="T81" y="T83"/>
                                        </a:cxn>
                                        <a:cxn ang="0">
                                          <a:pos x="T85" y="T87"/>
                                        </a:cxn>
                                        <a:cxn ang="0">
                                          <a:pos x="T89" y="T91"/>
                                        </a:cxn>
                                        <a:cxn ang="0">
                                          <a:pos x="T93" y="T95"/>
                                        </a:cxn>
                                        <a:cxn ang="0">
                                          <a:pos x="T97" y="T99"/>
                                        </a:cxn>
                                        <a:cxn ang="0">
                                          <a:pos x="T101" y="T103"/>
                                        </a:cxn>
                                        <a:cxn ang="0">
                                          <a:pos x="T105" y="T107"/>
                                        </a:cxn>
                                        <a:cxn ang="0">
                                          <a:pos x="T109" y="T111"/>
                                        </a:cxn>
                                        <a:cxn ang="0">
                                          <a:pos x="T113" y="T115"/>
                                        </a:cxn>
                                        <a:cxn ang="0">
                                          <a:pos x="T117" y="T119"/>
                                        </a:cxn>
                                        <a:cxn ang="0">
                                          <a:pos x="T121" y="T123"/>
                                        </a:cxn>
                                        <a:cxn ang="0">
                                          <a:pos x="T125" y="T127"/>
                                        </a:cxn>
                                        <a:cxn ang="0">
                                          <a:pos x="T129" y="T131"/>
                                        </a:cxn>
                                        <a:cxn ang="0">
                                          <a:pos x="T133" y="T135"/>
                                        </a:cxn>
                                        <a:cxn ang="0">
                                          <a:pos x="T137" y="T139"/>
                                        </a:cxn>
                                        <a:cxn ang="0">
                                          <a:pos x="T141" y="T143"/>
                                        </a:cxn>
                                        <a:cxn ang="0">
                                          <a:pos x="T145" y="T147"/>
                                        </a:cxn>
                                        <a:cxn ang="0">
                                          <a:pos x="T149" y="T151"/>
                                        </a:cxn>
                                        <a:cxn ang="0">
                                          <a:pos x="T153" y="T155"/>
                                        </a:cxn>
                                        <a:cxn ang="0">
                                          <a:pos x="T157" y="T159"/>
                                        </a:cxn>
                                        <a:cxn ang="0">
                                          <a:pos x="T161" y="T163"/>
                                        </a:cxn>
                                        <a:cxn ang="0">
                                          <a:pos x="T165" y="T167"/>
                                        </a:cxn>
                                        <a:cxn ang="0">
                                          <a:pos x="T169" y="T171"/>
                                        </a:cxn>
                                        <a:cxn ang="0">
                                          <a:pos x="T173" y="T175"/>
                                        </a:cxn>
                                        <a:cxn ang="0">
                                          <a:pos x="T177" y="T179"/>
                                        </a:cxn>
                                        <a:cxn ang="0">
                                          <a:pos x="T181" y="T183"/>
                                        </a:cxn>
                                        <a:cxn ang="0">
                                          <a:pos x="T185" y="T187"/>
                                        </a:cxn>
                                        <a:cxn ang="0">
                                          <a:pos x="T189" y="T191"/>
                                        </a:cxn>
                                        <a:cxn ang="0">
                                          <a:pos x="T193" y="T195"/>
                                        </a:cxn>
                                        <a:cxn ang="0">
                                          <a:pos x="T197" y="T199"/>
                                        </a:cxn>
                                        <a:cxn ang="0">
                                          <a:pos x="T201" y="T203"/>
                                        </a:cxn>
                                        <a:cxn ang="0">
                                          <a:pos x="T205" y="T207"/>
                                        </a:cxn>
                                        <a:cxn ang="0">
                                          <a:pos x="T209" y="T211"/>
                                        </a:cxn>
                                        <a:cxn ang="0">
                                          <a:pos x="T213" y="T215"/>
                                        </a:cxn>
                                        <a:cxn ang="0">
                                          <a:pos x="T217" y="T219"/>
                                        </a:cxn>
                                        <a:cxn ang="0">
                                          <a:pos x="T221" y="T223"/>
                                        </a:cxn>
                                        <a:cxn ang="0">
                                          <a:pos x="T225" y="T227"/>
                                        </a:cxn>
                                        <a:cxn ang="0">
                                          <a:pos x="T229" y="T231"/>
                                        </a:cxn>
                                        <a:cxn ang="0">
                                          <a:pos x="T233" y="T235"/>
                                        </a:cxn>
                                        <a:cxn ang="0">
                                          <a:pos x="T237" y="T239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0" y="821"/>
                                          </a:moveTo>
                                          <a:lnTo>
                                            <a:pt x="7" y="902"/>
                                          </a:lnTo>
                                          <a:lnTo>
                                            <a:pt x="22" y="986"/>
                                          </a:lnTo>
                                          <a:lnTo>
                                            <a:pt x="50" y="1063"/>
                                          </a:lnTo>
                                          <a:lnTo>
                                            <a:pt x="84" y="1137"/>
                                          </a:lnTo>
                                          <a:lnTo>
                                            <a:pt x="86" y="1140"/>
                                          </a:lnTo>
                                          <a:lnTo>
                                            <a:pt x="182" y="1274"/>
                                          </a:lnTo>
                                          <a:lnTo>
                                            <a:pt x="185" y="1279"/>
                                          </a:lnTo>
                                          <a:lnTo>
                                            <a:pt x="312" y="1397"/>
                                          </a:lnTo>
                                          <a:lnTo>
                                            <a:pt x="314" y="1399"/>
                                          </a:lnTo>
                                          <a:lnTo>
                                            <a:pt x="468" y="1495"/>
                                          </a:lnTo>
                                          <a:lnTo>
                                            <a:pt x="473" y="1497"/>
                                          </a:lnTo>
                                          <a:lnTo>
                                            <a:pt x="650" y="1572"/>
                                          </a:lnTo>
                                          <a:lnTo>
                                            <a:pt x="653" y="1572"/>
                                          </a:lnTo>
                                          <a:lnTo>
                                            <a:pt x="852" y="1620"/>
                                          </a:lnTo>
                                          <a:lnTo>
                                            <a:pt x="955" y="1632"/>
                                          </a:lnTo>
                                          <a:lnTo>
                                            <a:pt x="1063" y="1637"/>
                                          </a:lnTo>
                                          <a:lnTo>
                                            <a:pt x="1174" y="1632"/>
                                          </a:lnTo>
                                          <a:lnTo>
                                            <a:pt x="1277" y="1620"/>
                                          </a:lnTo>
                                          <a:lnTo>
                                            <a:pt x="1474" y="1572"/>
                                          </a:lnTo>
                                          <a:lnTo>
                                            <a:pt x="1476" y="1572"/>
                                          </a:lnTo>
                                          <a:lnTo>
                                            <a:pt x="1654" y="1497"/>
                                          </a:lnTo>
                                          <a:lnTo>
                                            <a:pt x="1656" y="1495"/>
                                          </a:lnTo>
                                          <a:lnTo>
                                            <a:pt x="1810" y="1399"/>
                                          </a:lnTo>
                                          <a:lnTo>
                                            <a:pt x="1814" y="1397"/>
                                          </a:lnTo>
                                          <a:lnTo>
                                            <a:pt x="1942" y="1279"/>
                                          </a:lnTo>
                                          <a:lnTo>
                                            <a:pt x="1944" y="1274"/>
                                          </a:lnTo>
                                          <a:lnTo>
                                            <a:pt x="2040" y="1140"/>
                                          </a:lnTo>
                                          <a:lnTo>
                                            <a:pt x="2006" y="1116"/>
                                          </a:lnTo>
                                          <a:lnTo>
                                            <a:pt x="2004" y="1121"/>
                                          </a:lnTo>
                                          <a:lnTo>
                                            <a:pt x="1910" y="1253"/>
                                          </a:lnTo>
                                          <a:lnTo>
                                            <a:pt x="1913" y="1248"/>
                                          </a:lnTo>
                                          <a:lnTo>
                                            <a:pt x="1786" y="1365"/>
                                          </a:lnTo>
                                          <a:lnTo>
                                            <a:pt x="1788" y="1365"/>
                                          </a:lnTo>
                                          <a:lnTo>
                                            <a:pt x="1634" y="1461"/>
                                          </a:lnTo>
                                          <a:lnTo>
                                            <a:pt x="1637" y="1461"/>
                                          </a:lnTo>
                                          <a:lnTo>
                                            <a:pt x="1462" y="1536"/>
                                          </a:lnTo>
                                          <a:lnTo>
                                            <a:pt x="1464" y="1533"/>
                                          </a:lnTo>
                                          <a:lnTo>
                                            <a:pt x="1267" y="1579"/>
                                          </a:lnTo>
                                          <a:lnTo>
                                            <a:pt x="1169" y="1591"/>
                                          </a:lnTo>
                                          <a:lnTo>
                                            <a:pt x="1063" y="1596"/>
                                          </a:lnTo>
                                          <a:lnTo>
                                            <a:pt x="958" y="1591"/>
                                          </a:lnTo>
                                          <a:lnTo>
                                            <a:pt x="854" y="1579"/>
                                          </a:lnTo>
                                          <a:lnTo>
                                            <a:pt x="662" y="1533"/>
                                          </a:lnTo>
                                          <a:lnTo>
                                            <a:pt x="665" y="1536"/>
                                          </a:lnTo>
                                          <a:lnTo>
                                            <a:pt x="487" y="1461"/>
                                          </a:lnTo>
                                          <a:lnTo>
                                            <a:pt x="490" y="1461"/>
                                          </a:lnTo>
                                          <a:lnTo>
                                            <a:pt x="336" y="1365"/>
                                          </a:lnTo>
                                          <a:lnTo>
                                            <a:pt x="338" y="1365"/>
                                          </a:lnTo>
                                          <a:lnTo>
                                            <a:pt x="211" y="1248"/>
                                          </a:lnTo>
                                          <a:lnTo>
                                            <a:pt x="214" y="1253"/>
                                          </a:lnTo>
                                          <a:lnTo>
                                            <a:pt x="120" y="1116"/>
                                          </a:lnTo>
                                          <a:lnTo>
                                            <a:pt x="120" y="1118"/>
                                          </a:lnTo>
                                          <a:lnTo>
                                            <a:pt x="86" y="1046"/>
                                          </a:lnTo>
                                          <a:lnTo>
                                            <a:pt x="60" y="972"/>
                                          </a:lnTo>
                                          <a:lnTo>
                                            <a:pt x="46" y="895"/>
                                          </a:lnTo>
                                          <a:lnTo>
                                            <a:pt x="41" y="818"/>
                                          </a:lnTo>
                                          <a:lnTo>
                                            <a:pt x="41" y="821"/>
                                          </a:lnTo>
                                          <a:lnTo>
                                            <a:pt x="20" y="818"/>
                                          </a:lnTo>
                                          <a:lnTo>
                                            <a:pt x="0" y="821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2136" name="Freeform 154">
                                      <a:extLst>
                                        <a:ext uri="{FF2B5EF4-FFF2-40B4-BE49-F238E27FC236}">
                                          <a16:creationId xmlns:a16="http://schemas.microsoft.com/office/drawing/2014/main" id="{6342C122-41FF-8EE9-FC0C-7CC67A9A0A74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2269 10632"/>
                                        <a:gd name="T1" fmla="*/ T0 w 2124"/>
                                        <a:gd name="T2" fmla="+- 0 8640 8465"/>
                                        <a:gd name="T3" fmla="*/ 8640 h 1637"/>
                                        <a:gd name="T4" fmla="+- 0 12266 10632"/>
                                        <a:gd name="T5" fmla="*/ T4 w 2124"/>
                                        <a:gd name="T6" fmla="+- 0 8638 8465"/>
                                        <a:gd name="T7" fmla="*/ 8638 h 1637"/>
                                        <a:gd name="T8" fmla="+- 0 12420 10632"/>
                                        <a:gd name="T9" fmla="*/ T8 w 2124"/>
                                        <a:gd name="T10" fmla="+- 0 8736 8465"/>
                                        <a:gd name="T11" fmla="*/ 8736 h 1637"/>
                                        <a:gd name="T12" fmla="+- 0 12418 10632"/>
                                        <a:gd name="T13" fmla="*/ T12 w 2124"/>
                                        <a:gd name="T14" fmla="+- 0 8734 8465"/>
                                        <a:gd name="T15" fmla="*/ 8734 h 1637"/>
                                        <a:gd name="T16" fmla="+- 0 12542 10632"/>
                                        <a:gd name="T17" fmla="*/ T16 w 2124"/>
                                        <a:gd name="T18" fmla="+- 0 8849 8465"/>
                                        <a:gd name="T19" fmla="*/ 8849 h 1637"/>
                                        <a:gd name="T20" fmla="+- 0 12574 10632"/>
                                        <a:gd name="T21" fmla="*/ T20 w 2124"/>
                                        <a:gd name="T22" fmla="+- 0 8822 8465"/>
                                        <a:gd name="T23" fmla="*/ 8822 h 1637"/>
                                        <a:gd name="T24" fmla="+- 0 12446 10632"/>
                                        <a:gd name="T25" fmla="*/ T24 w 2124"/>
                                        <a:gd name="T26" fmla="+- 0 8705 8465"/>
                                        <a:gd name="T27" fmla="*/ 8705 h 1637"/>
                                        <a:gd name="T28" fmla="+- 0 12442 10632"/>
                                        <a:gd name="T29" fmla="*/ T28 w 2124"/>
                                        <a:gd name="T30" fmla="+- 0 8702 8465"/>
                                        <a:gd name="T31" fmla="*/ 8702 h 1637"/>
                                        <a:gd name="T32" fmla="+- 0 12288 10632"/>
                                        <a:gd name="T33" fmla="*/ T32 w 2124"/>
                                        <a:gd name="T34" fmla="+- 0 8604 8465"/>
                                        <a:gd name="T35" fmla="*/ 8604 h 1637"/>
                                        <a:gd name="T36" fmla="+- 0 12286 10632"/>
                                        <a:gd name="T37" fmla="*/ T36 w 2124"/>
                                        <a:gd name="T38" fmla="+- 0 8602 8465"/>
                                        <a:gd name="T39" fmla="*/ 8602 h 1637"/>
                                        <a:gd name="T40" fmla="+- 0 12108 10632"/>
                                        <a:gd name="T41" fmla="*/ T40 w 2124"/>
                                        <a:gd name="T42" fmla="+- 0 8527 8465"/>
                                        <a:gd name="T43" fmla="*/ 8527 h 1637"/>
                                        <a:gd name="T44" fmla="+- 0 12106 10632"/>
                                        <a:gd name="T45" fmla="*/ T44 w 2124"/>
                                        <a:gd name="T46" fmla="+- 0 8527 8465"/>
                                        <a:gd name="T47" fmla="*/ 8527 h 1637"/>
                                        <a:gd name="T48" fmla="+- 0 11906 10632"/>
                                        <a:gd name="T49" fmla="*/ T48 w 2124"/>
                                        <a:gd name="T50" fmla="+- 0 8482 8465"/>
                                        <a:gd name="T51" fmla="*/ 8482 h 1637"/>
                                        <a:gd name="T52" fmla="+- 0 11803 10632"/>
                                        <a:gd name="T53" fmla="*/ T52 w 2124"/>
                                        <a:gd name="T54" fmla="+- 0 8470 8465"/>
                                        <a:gd name="T55" fmla="*/ 8470 h 1637"/>
                                        <a:gd name="T56" fmla="+- 0 11695 10632"/>
                                        <a:gd name="T57" fmla="*/ T56 w 2124"/>
                                        <a:gd name="T58" fmla="+- 0 8465 8465"/>
                                        <a:gd name="T59" fmla="*/ 8465 h 1637"/>
                                        <a:gd name="T60" fmla="+- 0 11585 10632"/>
                                        <a:gd name="T61" fmla="*/ T60 w 2124"/>
                                        <a:gd name="T62" fmla="+- 0 8470 8465"/>
                                        <a:gd name="T63" fmla="*/ 8470 h 1637"/>
                                        <a:gd name="T64" fmla="+- 0 11482 10632"/>
                                        <a:gd name="T65" fmla="*/ T64 w 2124"/>
                                        <a:gd name="T66" fmla="+- 0 8482 8465"/>
                                        <a:gd name="T67" fmla="*/ 8482 h 1637"/>
                                        <a:gd name="T68" fmla="+- 0 11285 10632"/>
                                        <a:gd name="T69" fmla="*/ T68 w 2124"/>
                                        <a:gd name="T70" fmla="+- 0 8527 8465"/>
                                        <a:gd name="T71" fmla="*/ 8527 h 1637"/>
                                        <a:gd name="T72" fmla="+- 0 11282 10632"/>
                                        <a:gd name="T73" fmla="*/ T72 w 2124"/>
                                        <a:gd name="T74" fmla="+- 0 8527 8465"/>
                                        <a:gd name="T75" fmla="*/ 8527 h 1637"/>
                                        <a:gd name="T76" fmla="+- 0 11105 10632"/>
                                        <a:gd name="T77" fmla="*/ T76 w 2124"/>
                                        <a:gd name="T78" fmla="+- 0 8602 8465"/>
                                        <a:gd name="T79" fmla="*/ 8602 h 1637"/>
                                        <a:gd name="T80" fmla="+- 0 10946 10632"/>
                                        <a:gd name="T81" fmla="*/ T80 w 2124"/>
                                        <a:gd name="T82" fmla="+- 0 8702 8465"/>
                                        <a:gd name="T83" fmla="*/ 8702 h 1637"/>
                                        <a:gd name="T84" fmla="+- 0 10843 10632"/>
                                        <a:gd name="T85" fmla="*/ T84 w 2124"/>
                                        <a:gd name="T86" fmla="+- 0 8851 8465"/>
                                        <a:gd name="T87" fmla="*/ 8851 h 1637"/>
                                        <a:gd name="T88" fmla="+- 0 10752 10632"/>
                                        <a:gd name="T89" fmla="*/ T88 w 2124"/>
                                        <a:gd name="T90" fmla="+- 0 8981 8465"/>
                                        <a:gd name="T91" fmla="*/ 8981 h 1637"/>
                                        <a:gd name="T92" fmla="+- 0 10752 10632"/>
                                        <a:gd name="T93" fmla="*/ T92 w 2124"/>
                                        <a:gd name="T94" fmla="+- 0 8983 8465"/>
                                        <a:gd name="T95" fmla="*/ 8983 h 1637"/>
                                        <a:gd name="T96" fmla="+- 0 10845 10632"/>
                                        <a:gd name="T97" fmla="*/ T96 w 2124"/>
                                        <a:gd name="T98" fmla="+- 0 8849 8465"/>
                                        <a:gd name="T99" fmla="*/ 8849 h 1637"/>
                                        <a:gd name="T100" fmla="+- 0 10846 10632"/>
                                        <a:gd name="T101" fmla="*/ T100 w 2124"/>
                                        <a:gd name="T102" fmla="+- 0 8849 8465"/>
                                        <a:gd name="T103" fmla="*/ 8849 h 1637"/>
                                        <a:gd name="T104" fmla="+- 0 10970 10632"/>
                                        <a:gd name="T105" fmla="*/ T104 w 2124"/>
                                        <a:gd name="T106" fmla="+- 0 8734 8465"/>
                                        <a:gd name="T107" fmla="*/ 8734 h 1637"/>
                                        <a:gd name="T108" fmla="+- 0 10968 10632"/>
                                        <a:gd name="T109" fmla="*/ T108 w 2124"/>
                                        <a:gd name="T110" fmla="+- 0 8736 8465"/>
                                        <a:gd name="T111" fmla="*/ 8736 h 1637"/>
                                        <a:gd name="T112" fmla="+- 0 11122 10632"/>
                                        <a:gd name="T113" fmla="*/ T112 w 2124"/>
                                        <a:gd name="T114" fmla="+- 0 8638 8465"/>
                                        <a:gd name="T115" fmla="*/ 8638 h 1637"/>
                                        <a:gd name="T116" fmla="+- 0 11119 10632"/>
                                        <a:gd name="T117" fmla="*/ T116 w 2124"/>
                                        <a:gd name="T118" fmla="+- 0 8640 8465"/>
                                        <a:gd name="T119" fmla="*/ 8640 h 1637"/>
                                        <a:gd name="T120" fmla="+- 0 11297 10632"/>
                                        <a:gd name="T121" fmla="*/ T120 w 2124"/>
                                        <a:gd name="T122" fmla="+- 0 8566 8465"/>
                                        <a:gd name="T123" fmla="*/ 8566 h 1637"/>
                                        <a:gd name="T124" fmla="+- 0 11294 10632"/>
                                        <a:gd name="T125" fmla="*/ T124 w 2124"/>
                                        <a:gd name="T126" fmla="+- 0 8566 8465"/>
                                        <a:gd name="T127" fmla="*/ 8566 h 1637"/>
                                        <a:gd name="T128" fmla="+- 0 11489 10632"/>
                                        <a:gd name="T129" fmla="*/ T128 w 2124"/>
                                        <a:gd name="T130" fmla="+- 0 8520 8465"/>
                                        <a:gd name="T131" fmla="*/ 8520 h 1637"/>
                                        <a:gd name="T132" fmla="+- 0 11590 10632"/>
                                        <a:gd name="T133" fmla="*/ T132 w 2124"/>
                                        <a:gd name="T134" fmla="+- 0 8508 8465"/>
                                        <a:gd name="T135" fmla="*/ 8508 h 1637"/>
                                        <a:gd name="T136" fmla="+- 0 11695 10632"/>
                                        <a:gd name="T137" fmla="*/ T136 w 2124"/>
                                        <a:gd name="T138" fmla="+- 0 8503 8465"/>
                                        <a:gd name="T139" fmla="*/ 8503 h 1637"/>
                                        <a:gd name="T140" fmla="+- 0 11801 10632"/>
                                        <a:gd name="T141" fmla="*/ T140 w 2124"/>
                                        <a:gd name="T142" fmla="+- 0 8508 8465"/>
                                        <a:gd name="T143" fmla="*/ 8508 h 1637"/>
                                        <a:gd name="T144" fmla="+- 0 11902 10632"/>
                                        <a:gd name="T145" fmla="*/ T144 w 2124"/>
                                        <a:gd name="T146" fmla="+- 0 8520 8465"/>
                                        <a:gd name="T147" fmla="*/ 8520 h 1637"/>
                                        <a:gd name="T148" fmla="+- 0 12096 10632"/>
                                        <a:gd name="T149" fmla="*/ T148 w 2124"/>
                                        <a:gd name="T150" fmla="+- 0 8566 8465"/>
                                        <a:gd name="T151" fmla="*/ 8566 h 1637"/>
                                        <a:gd name="T152" fmla="+- 0 12094 10632"/>
                                        <a:gd name="T153" fmla="*/ T152 w 2124"/>
                                        <a:gd name="T154" fmla="+- 0 8566 8465"/>
                                        <a:gd name="T155" fmla="*/ 8566 h 1637"/>
                                        <a:gd name="T156" fmla="+- 0 12269 10632"/>
                                        <a:gd name="T157" fmla="*/ T156 w 2124"/>
                                        <a:gd name="T158" fmla="+- 0 8640 8465"/>
                                        <a:gd name="T159" fmla="*/ 8640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  <a:cxn ang="0">
                                          <a:pos x="T17" y="T19"/>
                                        </a:cxn>
                                        <a:cxn ang="0">
                                          <a:pos x="T21" y="T23"/>
                                        </a:cxn>
                                        <a:cxn ang="0">
                                          <a:pos x="T25" y="T27"/>
                                        </a:cxn>
                                        <a:cxn ang="0">
                                          <a:pos x="T29" y="T31"/>
                                        </a:cxn>
                                        <a:cxn ang="0">
                                          <a:pos x="T33" y="T35"/>
                                        </a:cxn>
                                        <a:cxn ang="0">
                                          <a:pos x="T37" y="T39"/>
                                        </a:cxn>
                                        <a:cxn ang="0">
                                          <a:pos x="T41" y="T43"/>
                                        </a:cxn>
                                        <a:cxn ang="0">
                                          <a:pos x="T45" y="T47"/>
                                        </a:cxn>
                                        <a:cxn ang="0">
                                          <a:pos x="T49" y="T51"/>
                                        </a:cxn>
                                        <a:cxn ang="0">
                                          <a:pos x="T53" y="T55"/>
                                        </a:cxn>
                                        <a:cxn ang="0">
                                          <a:pos x="T57" y="T59"/>
                                        </a:cxn>
                                        <a:cxn ang="0">
                                          <a:pos x="T61" y="T63"/>
                                        </a:cxn>
                                        <a:cxn ang="0">
                                          <a:pos x="T65" y="T67"/>
                                        </a:cxn>
                                        <a:cxn ang="0">
                                          <a:pos x="T69" y="T71"/>
                                        </a:cxn>
                                        <a:cxn ang="0">
                                          <a:pos x="T73" y="T75"/>
                                        </a:cxn>
                                        <a:cxn ang="0">
                                          <a:pos x="T77" y="T79"/>
                                        </a:cxn>
                                        <a:cxn ang="0">
                                          <a:pos x="T81" y="T83"/>
                                        </a:cxn>
                                        <a:cxn ang="0">
                                          <a:pos x="T85" y="T87"/>
                                        </a:cxn>
                                        <a:cxn ang="0">
                                          <a:pos x="T89" y="T91"/>
                                        </a:cxn>
                                        <a:cxn ang="0">
                                          <a:pos x="T93" y="T95"/>
                                        </a:cxn>
                                        <a:cxn ang="0">
                                          <a:pos x="T97" y="T99"/>
                                        </a:cxn>
                                        <a:cxn ang="0">
                                          <a:pos x="T101" y="T103"/>
                                        </a:cxn>
                                        <a:cxn ang="0">
                                          <a:pos x="T105" y="T107"/>
                                        </a:cxn>
                                        <a:cxn ang="0">
                                          <a:pos x="T109" y="T111"/>
                                        </a:cxn>
                                        <a:cxn ang="0">
                                          <a:pos x="T113" y="T115"/>
                                        </a:cxn>
                                        <a:cxn ang="0">
                                          <a:pos x="T117" y="T119"/>
                                        </a:cxn>
                                        <a:cxn ang="0">
                                          <a:pos x="T121" y="T123"/>
                                        </a:cxn>
                                        <a:cxn ang="0">
                                          <a:pos x="T125" y="T127"/>
                                        </a:cxn>
                                        <a:cxn ang="0">
                                          <a:pos x="T129" y="T131"/>
                                        </a:cxn>
                                        <a:cxn ang="0">
                                          <a:pos x="T133" y="T135"/>
                                        </a:cxn>
                                        <a:cxn ang="0">
                                          <a:pos x="T137" y="T139"/>
                                        </a:cxn>
                                        <a:cxn ang="0">
                                          <a:pos x="T141" y="T143"/>
                                        </a:cxn>
                                        <a:cxn ang="0">
                                          <a:pos x="T145" y="T147"/>
                                        </a:cxn>
                                        <a:cxn ang="0">
                                          <a:pos x="T149" y="T151"/>
                                        </a:cxn>
                                        <a:cxn ang="0">
                                          <a:pos x="T153" y="T155"/>
                                        </a:cxn>
                                        <a:cxn ang="0">
                                          <a:pos x="T157" y="T159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1637" y="175"/>
                                          </a:moveTo>
                                          <a:lnTo>
                                            <a:pt x="1634" y="173"/>
                                          </a:lnTo>
                                          <a:lnTo>
                                            <a:pt x="1788" y="271"/>
                                          </a:lnTo>
                                          <a:lnTo>
                                            <a:pt x="1786" y="269"/>
                                          </a:lnTo>
                                          <a:lnTo>
                                            <a:pt x="1910" y="384"/>
                                          </a:lnTo>
                                          <a:lnTo>
                                            <a:pt x="1942" y="357"/>
                                          </a:lnTo>
                                          <a:lnTo>
                                            <a:pt x="1814" y="240"/>
                                          </a:lnTo>
                                          <a:lnTo>
                                            <a:pt x="1810" y="237"/>
                                          </a:lnTo>
                                          <a:lnTo>
                                            <a:pt x="1656" y="139"/>
                                          </a:lnTo>
                                          <a:lnTo>
                                            <a:pt x="1654" y="137"/>
                                          </a:lnTo>
                                          <a:lnTo>
                                            <a:pt x="1476" y="62"/>
                                          </a:lnTo>
                                          <a:lnTo>
                                            <a:pt x="1474" y="62"/>
                                          </a:lnTo>
                                          <a:lnTo>
                                            <a:pt x="1274" y="17"/>
                                          </a:lnTo>
                                          <a:lnTo>
                                            <a:pt x="1171" y="5"/>
                                          </a:lnTo>
                                          <a:lnTo>
                                            <a:pt x="1063" y="0"/>
                                          </a:lnTo>
                                          <a:lnTo>
                                            <a:pt x="953" y="5"/>
                                          </a:lnTo>
                                          <a:lnTo>
                                            <a:pt x="850" y="17"/>
                                          </a:lnTo>
                                          <a:lnTo>
                                            <a:pt x="653" y="62"/>
                                          </a:lnTo>
                                          <a:lnTo>
                                            <a:pt x="650" y="62"/>
                                          </a:lnTo>
                                          <a:lnTo>
                                            <a:pt x="473" y="137"/>
                                          </a:lnTo>
                                          <a:lnTo>
                                            <a:pt x="314" y="237"/>
                                          </a:lnTo>
                                          <a:lnTo>
                                            <a:pt x="211" y="386"/>
                                          </a:lnTo>
                                          <a:lnTo>
                                            <a:pt x="120" y="516"/>
                                          </a:lnTo>
                                          <a:lnTo>
                                            <a:pt x="120" y="518"/>
                                          </a:lnTo>
                                          <a:lnTo>
                                            <a:pt x="213" y="384"/>
                                          </a:lnTo>
                                          <a:lnTo>
                                            <a:pt x="214" y="384"/>
                                          </a:lnTo>
                                          <a:lnTo>
                                            <a:pt x="338" y="269"/>
                                          </a:lnTo>
                                          <a:lnTo>
                                            <a:pt x="336" y="271"/>
                                          </a:lnTo>
                                          <a:lnTo>
                                            <a:pt x="490" y="173"/>
                                          </a:lnTo>
                                          <a:lnTo>
                                            <a:pt x="487" y="175"/>
                                          </a:lnTo>
                                          <a:lnTo>
                                            <a:pt x="665" y="101"/>
                                          </a:lnTo>
                                          <a:lnTo>
                                            <a:pt x="662" y="101"/>
                                          </a:lnTo>
                                          <a:lnTo>
                                            <a:pt x="857" y="55"/>
                                          </a:lnTo>
                                          <a:lnTo>
                                            <a:pt x="958" y="43"/>
                                          </a:lnTo>
                                          <a:lnTo>
                                            <a:pt x="1063" y="38"/>
                                          </a:lnTo>
                                          <a:lnTo>
                                            <a:pt x="1169" y="43"/>
                                          </a:lnTo>
                                          <a:lnTo>
                                            <a:pt x="1270" y="55"/>
                                          </a:lnTo>
                                          <a:lnTo>
                                            <a:pt x="1464" y="101"/>
                                          </a:lnTo>
                                          <a:lnTo>
                                            <a:pt x="1462" y="101"/>
                                          </a:lnTo>
                                          <a:lnTo>
                                            <a:pt x="1637" y="175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r>
                                        <a:rPr lang="sr-Cyrl-RS" dirty="0"/>
                                        <a:t>   </a:t>
                                      </a:r>
                                      <a:endParaRPr lang="en-US" dirty="0"/>
                                    </a:p>
                                  </p:txBody>
                                </p:sp>
                                <p:sp>
                                  <p:nvSpPr>
                                    <p:cNvPr id="2137" name="Freeform 155">
                                      <a:extLst>
                                        <a:ext uri="{FF2B5EF4-FFF2-40B4-BE49-F238E27FC236}">
                                          <a16:creationId xmlns:a16="http://schemas.microsoft.com/office/drawing/2014/main" id="{7A432A23-F7F3-BF1C-780F-6C9CAB2AE595}"/>
                                        </a:ext>
                                      </a:extLst>
                                    </p:cNvPr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632" y="8465"/>
                                      <a:ext cx="2124" cy="1637"/>
                                    </a:xfrm>
                                    <a:custGeom>
                                      <a:avLst/>
                                      <a:gdLst>
                                        <a:gd name="T0" fmla="+- 0 12638 10632"/>
                                        <a:gd name="T1" fmla="*/ T0 w 2124"/>
                                        <a:gd name="T2" fmla="+- 0 8983 8465"/>
                                        <a:gd name="T3" fmla="*/ 8983 h 1637"/>
                                        <a:gd name="T4" fmla="+- 0 12545 10632"/>
                                        <a:gd name="T5" fmla="*/ T4 w 2124"/>
                                        <a:gd name="T6" fmla="+- 0 8851 8465"/>
                                        <a:gd name="T7" fmla="*/ 8851 h 1637"/>
                                        <a:gd name="T8" fmla="+- 0 12543 10632"/>
                                        <a:gd name="T9" fmla="*/ T8 w 2124"/>
                                        <a:gd name="T10" fmla="+- 0 8849 8465"/>
                                        <a:gd name="T11" fmla="*/ 8849 h 1637"/>
                                        <a:gd name="T12" fmla="+- 0 12638 10632"/>
                                        <a:gd name="T13" fmla="*/ T12 w 2124"/>
                                        <a:gd name="T14" fmla="+- 0 8983 8465"/>
                                        <a:gd name="T15" fmla="*/ 8983 h 1637"/>
                                      </a:gdLst>
                                      <a:ahLst/>
                                      <a:cxnLst>
                                        <a:cxn ang="0">
                                          <a:pos x="T1" y="T3"/>
                                        </a:cxn>
                                        <a:cxn ang="0">
                                          <a:pos x="T5" y="T7"/>
                                        </a:cxn>
                                        <a:cxn ang="0">
                                          <a:pos x="T9" y="T11"/>
                                        </a:cxn>
                                        <a:cxn ang="0">
                                          <a:pos x="T13" y="T15"/>
                                        </a:cxn>
                                      </a:cxnLst>
                                      <a:rect l="0" t="0" r="r" b="b"/>
                                      <a:pathLst>
                                        <a:path w="2124" h="1637">
                                          <a:moveTo>
                                            <a:pt x="2006" y="518"/>
                                          </a:moveTo>
                                          <a:lnTo>
                                            <a:pt x="1913" y="386"/>
                                          </a:lnTo>
                                          <a:lnTo>
                                            <a:pt x="1911" y="384"/>
                                          </a:lnTo>
                                          <a:lnTo>
                                            <a:pt x="2006" y="518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  <a:solidFill>
                                      <a:srgbClr val="385D89"/>
                                    </a:solidFill>
                                    <a:ln>
                                      <a:noFill/>
                                    </a:ln>
                                    <a:extLs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2216" name="TextBox 2215">
            <a:extLst>
              <a:ext uri="{FF2B5EF4-FFF2-40B4-BE49-F238E27FC236}">
                <a16:creationId xmlns:a16="http://schemas.microsoft.com/office/drawing/2014/main" id="{FBF7D6F3-8D15-5041-C0BB-E703FA417115}"/>
              </a:ext>
            </a:extLst>
          </p:cNvPr>
          <p:cNvSpPr txBox="1"/>
          <p:nvPr/>
        </p:nvSpPr>
        <p:spPr>
          <a:xfrm>
            <a:off x="7869384" y="3956599"/>
            <a:ext cx="12728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1600" b="1" dirty="0"/>
              <a:t>Грађани и њихова удружења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85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187B-65BE-9EA4-7990-2C07752F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          </a:t>
            </a:r>
            <a:r>
              <a:rPr lang="sr-Cyrl-RS" b="1" dirty="0"/>
              <a:t>Како настаје буџет општине?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723EB-B545-7B55-D1DE-BA04F2BC2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519"/>
            <a:ext cx="11035053" cy="5177116"/>
          </a:xfrm>
        </p:spPr>
        <p:txBody>
          <a:bodyPr>
            <a:normAutofit fontScale="92500" lnSpcReduction="10000"/>
          </a:bodyPr>
          <a:lstStyle/>
          <a:p>
            <a:pPr marL="492125" marR="655320">
              <a:lnSpc>
                <a:spcPts val="2000"/>
              </a:lnSpc>
              <a:spcBef>
                <a:spcPts val="0"/>
              </a:spcBef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</a:rPr>
              <a:t>БУ</a:t>
            </a:r>
            <a:r>
              <a:rPr lang="en-U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ЏЕ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</a:rPr>
              <a:t>Т </a:t>
            </a:r>
            <a:r>
              <a:rPr lang="en-US" sz="2000" b="1" spc="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вни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мент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који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ђ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9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ан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х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3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spc="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ри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рас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х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ака</a:t>
            </a:r>
            <a:r>
              <a:rPr lang="en-US" sz="20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за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уџ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етск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но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но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рску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ин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92125" marR="655320">
              <a:lnSpc>
                <a:spcPts val="2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1300"/>
              </a:lnSpc>
              <a:spcBef>
                <a:spcPts val="20"/>
              </a:spcBef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2125" marR="54610">
              <a:lnSpc>
                <a:spcPts val="2000"/>
              </a:lnSpc>
              <a:spcBef>
                <a:spcPts val="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1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зн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ч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3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3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ов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spc="3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нт</a:t>
            </a:r>
            <a:r>
              <a:rPr lang="en-US" sz="2000" spc="3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ставља</a:t>
            </a:r>
            <a:r>
              <a:rPr lang="en-US" sz="2000" spc="2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ђа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3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ико</a:t>
            </a:r>
            <a:r>
              <a:rPr lang="en-US" sz="2000" spc="2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ћ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29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се</a:t>
            </a:r>
            <a:r>
              <a:rPr lang="en-US" sz="2000" spc="3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новца</a:t>
            </a:r>
            <a:r>
              <a:rPr lang="en-US" sz="2000" spc="3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од</a:t>
            </a:r>
            <a:r>
              <a:rPr lang="en-US" sz="2000" spc="2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ађана</a:t>
            </a:r>
            <a:r>
              <a:rPr lang="en-US" sz="2000" spc="3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ре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у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току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н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ч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ин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ће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тај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новац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92125" marR="54610">
              <a:lnSpc>
                <a:spcPts val="2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1000"/>
              </a:lnSpc>
              <a:spcBef>
                <a:spcPts val="80"/>
              </a:spcBef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2125" marR="367030">
              <a:lnSpc>
                <a:spcPts val="2000"/>
              </a:lnSpc>
              <a:spcBef>
                <a:spcPts val="0"/>
              </a:spcBef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en-US" sz="2000" spc="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5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тинс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ог</a:t>
            </a:r>
            <a:r>
              <a:rPr lang="en-US" sz="2000" spc="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џ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ета</a:t>
            </a:r>
            <a:r>
              <a:rPr lang="en-US" sz="2000" spc="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ком</a:t>
            </a:r>
            <a:r>
              <a:rPr lang="en-US" sz="2000" spc="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ине</a:t>
            </a:r>
            <a:r>
              <a:rPr lang="en-US" sz="20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ћају</a:t>
            </a:r>
            <a:r>
              <a:rPr lang="en-US" sz="2000" spc="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ве</a:t>
            </a:r>
            <a:r>
              <a:rPr lang="en-US" sz="2000" spc="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аве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ок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не</a:t>
            </a:r>
            <a:r>
              <a:rPr lang="en-US" sz="2000" spc="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само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000" spc="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Исто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тако</a:t>
            </a:r>
            <a:r>
              <a:rPr lang="en-US" sz="2000" spc="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уџ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ет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ивају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х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их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те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об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ве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з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92125" marR="367030">
              <a:lnSpc>
                <a:spcPts val="2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1000"/>
              </a:lnSpc>
              <a:spcBef>
                <a:spcPts val="90"/>
              </a:spcBef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2125" marR="553720">
              <a:lnSpc>
                <a:spcPts val="2000"/>
              </a:lnSpc>
              <a:spcBef>
                <a:spcPts val="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ник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тине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spc="2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ока</a:t>
            </a:r>
            <a:r>
              <a:rPr lang="en-US" sz="2000" spc="-2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права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инску</a:t>
            </a:r>
            <a:r>
              <a:rPr lang="en-US" sz="20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итик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а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spc="-2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разво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право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уџ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ет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тин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92125" marR="553720">
              <a:lnSpc>
                <a:spcPts val="2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1100"/>
              </a:lnSpc>
              <a:spcBef>
                <a:spcPts val="15"/>
              </a:spcBef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2125" marR="34290" algn="just">
              <a:lnSpc>
                <a:spcPct val="97000"/>
              </a:lnSpc>
              <a:spcBef>
                <a:spcPts val="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ри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ом</a:t>
            </a:r>
            <a:r>
              <a:rPr lang="en-US" sz="2000" spc="1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фи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ниса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spc="1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овог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000" spc="9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за</a:t>
            </a:r>
            <a:r>
              <a:rPr lang="en-US" sz="2000" spc="1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оп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тину</a:t>
            </a:r>
            <a:r>
              <a:rPr lang="en-US" sz="2000" spc="1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ран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ђе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овац</a:t>
            </a:r>
            <a:r>
              <a:rPr lang="en-US" sz="2000" spc="1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најва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ж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ј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ег</a:t>
            </a:r>
            <a:r>
              <a:rPr lang="en-US" sz="2000" spc="16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ок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ента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000" spc="1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ково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се</a:t>
            </a:r>
            <a:r>
              <a:rPr lang="en-US" sz="20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законс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им</a:t>
            </a:r>
            <a:r>
              <a:rPr lang="en-US" sz="20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окв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ром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писи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2000" spc="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ш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ким</a:t>
            </a:r>
            <a:r>
              <a:rPr lang="en-US" sz="2000" spc="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тима</a:t>
            </a:r>
            <a:r>
              <a:rPr lang="en-US" sz="20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разв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ем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нти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92125" marR="34290" algn="just">
              <a:lnSpc>
                <a:spcPct val="97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ts val="1000"/>
              </a:lnSpc>
              <a:spcBef>
                <a:spcPts val="30"/>
              </a:spcBef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92125" marR="52705">
              <a:lnSpc>
                <a:spcPts val="2000"/>
              </a:lnSpc>
              <a:spcBef>
                <a:spcPts val="0"/>
              </a:spcBef>
            </a:pP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ност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та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пост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је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ве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7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раз</a:t>
            </a:r>
            <a:r>
              <a:rPr lang="en-US" sz="2000" spc="-20" dirty="0" err="1">
                <a:latin typeface="Calibri" panose="020F0502020204030204" pitchFamily="34" charset="0"/>
                <a:ea typeface="Calibri" panose="020F0502020204030204" pitchFamily="34" charset="0"/>
              </a:rPr>
              <a:t>л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ике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изм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ђу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2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ж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љ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8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и </a:t>
            </a:r>
            <a:r>
              <a:rPr lang="en-US" sz="2000" spc="2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мог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ћно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ти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000" spc="2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тако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1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кр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ира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б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5" dirty="0" err="1">
                <a:latin typeface="Calibri" panose="020F0502020204030204" pitchFamily="34" charset="0"/>
                <a:ea typeface="Calibri" panose="020F0502020204030204" pitchFamily="34" charset="0"/>
              </a:rPr>
              <a:t>џ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по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д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раз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м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ева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твр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ђ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ива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ри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ета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и</a:t>
            </a:r>
            <a:r>
              <a:rPr lang="en-US" sz="20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пра</a:t>
            </a:r>
            <a:r>
              <a:rPr lang="en-US" sz="2000" spc="-15" dirty="0" err="1"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љ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spc="-5" dirty="0" err="1">
                <a:latin typeface="Calibri" panose="020F0502020204030204" pitchFamily="34" charset="0"/>
                <a:ea typeface="Calibri" panose="020F0502020204030204" pitchFamily="34" charset="0"/>
              </a:rPr>
              <a:t>њ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ком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р</a:t>
            </a:r>
            <a:r>
              <a:rPr lang="en-US" sz="2000" spc="-10" dirty="0" err="1">
                <a:latin typeface="Calibri" panose="020F0502020204030204" pitchFamily="34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миса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0BEF6BC-023B-1F7A-9960-C024A0C30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41" y="365126"/>
            <a:ext cx="1088516" cy="119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70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B430-055B-18A1-D669-52DCB9A2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10515600" cy="923365"/>
          </a:xfrm>
        </p:spPr>
        <p:txBody>
          <a:bodyPr>
            <a:normAutofit/>
          </a:bodyPr>
          <a:lstStyle/>
          <a:p>
            <a:pPr algn="ctr"/>
            <a:r>
              <a:rPr lang="sr-Cyrl-RS" b="1" dirty="0"/>
              <a:t>         На основу чега се доноси буџет?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F3CC-708C-CF9E-1017-AAA13FD89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10914529" cy="5032840"/>
          </a:xfrm>
        </p:spPr>
        <p:txBody>
          <a:bodyPr/>
          <a:lstStyle/>
          <a:p>
            <a:pPr marL="914400" lvl="2" indent="0">
              <a:buNone/>
            </a:pPr>
            <a:r>
              <a:rPr lang="sr-Cyrl-RS" sz="1600" b="1" dirty="0"/>
              <a:t>Закони и прописи</a:t>
            </a:r>
            <a:r>
              <a:rPr lang="sr-Cyrl-RS" sz="1600" dirty="0"/>
              <a:t>:</a:t>
            </a:r>
          </a:p>
          <a:p>
            <a:pPr lvl="2"/>
            <a:r>
              <a:rPr lang="sr-Cyrl-RS" sz="1600" dirty="0"/>
              <a:t>Закон о финансирању локалне самоуправе,</a:t>
            </a:r>
          </a:p>
          <a:p>
            <a:pPr lvl="2"/>
            <a:r>
              <a:rPr lang="sr-Cyrl-RS" sz="1600" dirty="0"/>
              <a:t>Закон о буџетском систему,</a:t>
            </a:r>
          </a:p>
          <a:p>
            <a:pPr lvl="2"/>
            <a:r>
              <a:rPr lang="sr-Cyrl-RS" sz="1600" dirty="0"/>
              <a:t>Закон о локалној самоуправи,</a:t>
            </a:r>
          </a:p>
          <a:p>
            <a:pPr lvl="2"/>
            <a:r>
              <a:rPr lang="sr-Cyrl-RS" sz="1600" dirty="0"/>
              <a:t>Упутство Министарства финансија за припрему одлуке о буџету за 202</a:t>
            </a:r>
            <a:r>
              <a:rPr lang="en-US" sz="1600" dirty="0"/>
              <a:t>5</a:t>
            </a:r>
            <a:r>
              <a:rPr lang="sr-Cyrl-RS" sz="1600" dirty="0"/>
              <a:t>. годину и др.</a:t>
            </a:r>
          </a:p>
          <a:p>
            <a:pPr lvl="2"/>
            <a:r>
              <a:rPr lang="sr-Cyrl-RS" sz="1600" dirty="0"/>
              <a:t>Сви посебни прописи којима су утврђене надлежности ЈЛС</a:t>
            </a:r>
          </a:p>
          <a:p>
            <a:pPr marL="914400" lvl="2" indent="0">
              <a:buNone/>
            </a:pPr>
            <a:r>
              <a:rPr lang="sr-Cyrl-RS" sz="1600" b="1" dirty="0"/>
              <a:t>Стратешки документи:</a:t>
            </a:r>
          </a:p>
          <a:p>
            <a:pPr lvl="2"/>
            <a:r>
              <a:rPr lang="sr-Cyrl-RS" sz="1600" dirty="0"/>
              <a:t>Стратегија/План развоја</a:t>
            </a:r>
          </a:p>
          <a:p>
            <a:pPr lvl="2"/>
            <a:r>
              <a:rPr lang="sr-Cyrl-RS" sz="1600" dirty="0"/>
              <a:t>Акциони планови за поједине области, средњорочни план ЈЛС</a:t>
            </a:r>
          </a:p>
          <a:p>
            <a:pPr marL="914400" lvl="2" indent="0">
              <a:buNone/>
            </a:pPr>
            <a:r>
              <a:rPr lang="sr-Cyrl-RS" sz="1600" b="1" dirty="0"/>
              <a:t>Потребе буџетских корисника</a:t>
            </a:r>
          </a:p>
          <a:p>
            <a:pPr marL="914400" lvl="2" indent="0">
              <a:buNone/>
            </a:pPr>
            <a:r>
              <a:rPr lang="sr-Cyrl-RS" sz="1600" b="1" dirty="0"/>
              <a:t>Започети пројекти из ранијих година</a:t>
            </a:r>
          </a:p>
          <a:p>
            <a:pPr marL="914400" lvl="2" indent="0">
              <a:buNone/>
            </a:pPr>
            <a:r>
              <a:rPr lang="sr-Cyrl-RS" sz="1600" b="1" dirty="0"/>
              <a:t>Остварење прошлогодишњег буџета</a:t>
            </a:r>
          </a:p>
          <a:p>
            <a:pPr marL="914400" lvl="2" indent="0">
              <a:buNone/>
            </a:pPr>
            <a:endParaRPr lang="sr-Cyrl-RS" dirty="0"/>
          </a:p>
          <a:p>
            <a:pPr marL="914400" lvl="2" indent="0">
              <a:buNone/>
            </a:pPr>
            <a:endParaRPr lang="sr-Cyrl-R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D2AFC1E-ECE0-3460-3EF0-E9D58BE3E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6"/>
            <a:ext cx="1205056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04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C8C8B-ECF9-39FD-C4B4-D01D5AC1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10212338" cy="900322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          </a:t>
            </a:r>
            <a:r>
              <a:rPr lang="sr-Cyrl-RS" b="1" dirty="0"/>
              <a:t>Како се пуни општинска каса?</a:t>
            </a:r>
            <a:endParaRPr lang="en-US" b="1" dirty="0"/>
          </a:p>
        </p:txBody>
      </p:sp>
      <p:sp>
        <p:nvSpPr>
          <p:cNvPr id="4125" name="Freeform 32">
            <a:extLst>
              <a:ext uri="{FF2B5EF4-FFF2-40B4-BE49-F238E27FC236}">
                <a16:creationId xmlns:a16="http://schemas.microsoft.com/office/drawing/2014/main" id="{8C047483-E7A2-F4A0-C455-7884DAA400A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797918" y="8224882"/>
            <a:ext cx="17708555" cy="3549822"/>
          </a:xfrm>
          <a:custGeom>
            <a:avLst/>
            <a:gdLst>
              <a:gd name="T0" fmla="+- 0 4044 2321"/>
              <a:gd name="T1" fmla="*/ T0 w 2021"/>
              <a:gd name="T2" fmla="+- 0 9919 8194"/>
              <a:gd name="T3" fmla="*/ 9919 h 2018"/>
              <a:gd name="T4" fmla="+- 0 4015 2321"/>
              <a:gd name="T5" fmla="*/ T4 w 2021"/>
              <a:gd name="T6" fmla="+- 0 9890 8194"/>
              <a:gd name="T7" fmla="*/ 9890 h 2018"/>
              <a:gd name="T8" fmla="+- 0 3898 2321"/>
              <a:gd name="T9" fmla="*/ T8 w 2021"/>
              <a:gd name="T10" fmla="+- 0 10039 8194"/>
              <a:gd name="T11" fmla="*/ 10039 h 2018"/>
              <a:gd name="T12" fmla="+- 0 4044 2321"/>
              <a:gd name="T13" fmla="*/ T12 w 2021"/>
              <a:gd name="T14" fmla="+- 0 9919 8194"/>
              <a:gd name="T15" fmla="*/ 9919 h 20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21" h="2018">
                <a:moveTo>
                  <a:pt x="1723" y="1725"/>
                </a:moveTo>
                <a:lnTo>
                  <a:pt x="1694" y="1696"/>
                </a:lnTo>
                <a:lnTo>
                  <a:pt x="1577" y="1845"/>
                </a:lnTo>
                <a:lnTo>
                  <a:pt x="1723" y="17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20F26B4-9C4E-85E6-921F-34A8B0096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4" y="365125"/>
            <a:ext cx="1087293" cy="119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8">
            <a:extLst>
              <a:ext uri="{FF2B5EF4-FFF2-40B4-BE49-F238E27FC236}">
                <a16:creationId xmlns:a16="http://schemas.microsoft.com/office/drawing/2014/main" id="{8EFA1F91-E902-1FB5-E7C1-476C3AA1FB40}"/>
              </a:ext>
            </a:extLst>
          </p:cNvPr>
          <p:cNvGrpSpPr>
            <a:grpSpLocks/>
          </p:cNvGrpSpPr>
          <p:nvPr/>
        </p:nvGrpSpPr>
        <p:grpSpPr bwMode="auto">
          <a:xfrm>
            <a:off x="608667" y="4858842"/>
            <a:ext cx="1688635" cy="1492269"/>
            <a:chOff x="2321" y="8194"/>
            <a:chExt cx="2021" cy="2018"/>
          </a:xfrm>
        </p:grpSpPr>
        <p:grpSp>
          <p:nvGrpSpPr>
            <p:cNvPr id="6" name="Group 29">
              <a:extLst>
                <a:ext uri="{FF2B5EF4-FFF2-40B4-BE49-F238E27FC236}">
                  <a16:creationId xmlns:a16="http://schemas.microsoft.com/office/drawing/2014/main" id="{3F9ABBA0-A274-AEBB-6AFF-93D6D0DC11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1" y="8194"/>
              <a:ext cx="2021" cy="2018"/>
              <a:chOff x="2321" y="8194"/>
              <a:chExt cx="2021" cy="2018"/>
            </a:xfrm>
          </p:grpSpPr>
          <p:sp>
            <p:nvSpPr>
              <p:cNvPr id="7" name="Freeform 39">
                <a:extLst>
                  <a:ext uri="{FF2B5EF4-FFF2-40B4-BE49-F238E27FC236}">
                    <a16:creationId xmlns:a16="http://schemas.microsoft.com/office/drawing/2014/main" id="{08F76048-BEB3-8570-3222-C24DFC577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8213"/>
                <a:ext cx="1980" cy="1980"/>
              </a:xfrm>
              <a:custGeom>
                <a:avLst/>
                <a:gdLst>
                  <a:gd name="T0" fmla="+- 0 3331 2340"/>
                  <a:gd name="T1" fmla="*/ T0 w 1980"/>
                  <a:gd name="T2" fmla="+- 0 8213 8213"/>
                  <a:gd name="T3" fmla="*/ 8213 h 1980"/>
                  <a:gd name="T4" fmla="+- 0 3230 2340"/>
                  <a:gd name="T5" fmla="*/ T4 w 1980"/>
                  <a:gd name="T6" fmla="+- 0 8218 8213"/>
                  <a:gd name="T7" fmla="*/ 8218 h 1980"/>
                  <a:gd name="T8" fmla="+- 0 3132 2340"/>
                  <a:gd name="T9" fmla="*/ T8 w 1980"/>
                  <a:gd name="T10" fmla="+- 0 8232 8213"/>
                  <a:gd name="T11" fmla="*/ 8232 h 1980"/>
                  <a:gd name="T12" fmla="+- 0 3038 2340"/>
                  <a:gd name="T13" fmla="*/ T12 w 1980"/>
                  <a:gd name="T14" fmla="+- 0 8256 8213"/>
                  <a:gd name="T15" fmla="*/ 8256 h 1980"/>
                  <a:gd name="T16" fmla="+- 0 2947 2340"/>
                  <a:gd name="T17" fmla="*/ T16 w 1980"/>
                  <a:gd name="T18" fmla="+- 0 8290 8213"/>
                  <a:gd name="T19" fmla="*/ 8290 h 1980"/>
                  <a:gd name="T20" fmla="+- 0 2861 2340"/>
                  <a:gd name="T21" fmla="*/ T20 w 1980"/>
                  <a:gd name="T22" fmla="+- 0 8333 8213"/>
                  <a:gd name="T23" fmla="*/ 8333 h 1980"/>
                  <a:gd name="T24" fmla="+- 0 2777 2340"/>
                  <a:gd name="T25" fmla="*/ T24 w 1980"/>
                  <a:gd name="T26" fmla="+- 0 8381 8213"/>
                  <a:gd name="T27" fmla="*/ 8381 h 1980"/>
                  <a:gd name="T28" fmla="+- 0 2630 2340"/>
                  <a:gd name="T29" fmla="*/ T28 w 1980"/>
                  <a:gd name="T30" fmla="+- 0 8501 8213"/>
                  <a:gd name="T31" fmla="*/ 8501 h 1980"/>
                  <a:gd name="T32" fmla="+- 0 2510 2340"/>
                  <a:gd name="T33" fmla="*/ T32 w 1980"/>
                  <a:gd name="T34" fmla="+- 0 8647 8213"/>
                  <a:gd name="T35" fmla="*/ 8647 h 1980"/>
                  <a:gd name="T36" fmla="+- 0 2460 2340"/>
                  <a:gd name="T37" fmla="*/ T36 w 1980"/>
                  <a:gd name="T38" fmla="+- 0 8731 8213"/>
                  <a:gd name="T39" fmla="*/ 8731 h 1980"/>
                  <a:gd name="T40" fmla="+- 0 2419 2340"/>
                  <a:gd name="T41" fmla="*/ T40 w 1980"/>
                  <a:gd name="T42" fmla="+- 0 8818 8213"/>
                  <a:gd name="T43" fmla="*/ 8818 h 1980"/>
                  <a:gd name="T44" fmla="+- 0 2386 2340"/>
                  <a:gd name="T45" fmla="*/ T44 w 1980"/>
                  <a:gd name="T46" fmla="+- 0 8909 8213"/>
                  <a:gd name="T47" fmla="*/ 8909 h 1980"/>
                  <a:gd name="T48" fmla="+- 0 2362 2340"/>
                  <a:gd name="T49" fmla="*/ T48 w 1980"/>
                  <a:gd name="T50" fmla="+- 0 9002 8213"/>
                  <a:gd name="T51" fmla="*/ 9002 h 1980"/>
                  <a:gd name="T52" fmla="+- 0 2347 2340"/>
                  <a:gd name="T53" fmla="*/ T52 w 1980"/>
                  <a:gd name="T54" fmla="+- 0 9101 8213"/>
                  <a:gd name="T55" fmla="*/ 9101 h 1980"/>
                  <a:gd name="T56" fmla="+- 0 2340 2340"/>
                  <a:gd name="T57" fmla="*/ T56 w 1980"/>
                  <a:gd name="T58" fmla="+- 0 9202 8213"/>
                  <a:gd name="T59" fmla="*/ 9202 h 1980"/>
                  <a:gd name="T60" fmla="+- 0 2347 2340"/>
                  <a:gd name="T61" fmla="*/ T60 w 1980"/>
                  <a:gd name="T62" fmla="+- 0 9302 8213"/>
                  <a:gd name="T63" fmla="*/ 9302 h 1980"/>
                  <a:gd name="T64" fmla="+- 0 2362 2340"/>
                  <a:gd name="T65" fmla="*/ T64 w 1980"/>
                  <a:gd name="T66" fmla="+- 0 9401 8213"/>
                  <a:gd name="T67" fmla="*/ 9401 h 1980"/>
                  <a:gd name="T68" fmla="+- 0 2386 2340"/>
                  <a:gd name="T69" fmla="*/ T68 w 1980"/>
                  <a:gd name="T70" fmla="+- 0 9494 8213"/>
                  <a:gd name="T71" fmla="*/ 9494 h 1980"/>
                  <a:gd name="T72" fmla="+- 0 2419 2340"/>
                  <a:gd name="T73" fmla="*/ T72 w 1980"/>
                  <a:gd name="T74" fmla="+- 0 9586 8213"/>
                  <a:gd name="T75" fmla="*/ 9586 h 1980"/>
                  <a:gd name="T76" fmla="+- 0 2460 2340"/>
                  <a:gd name="T77" fmla="*/ T76 w 1980"/>
                  <a:gd name="T78" fmla="+- 0 9672 8213"/>
                  <a:gd name="T79" fmla="*/ 9672 h 1980"/>
                  <a:gd name="T80" fmla="+- 0 2510 2340"/>
                  <a:gd name="T81" fmla="*/ T80 w 1980"/>
                  <a:gd name="T82" fmla="+- 0 9756 8213"/>
                  <a:gd name="T83" fmla="*/ 9756 h 1980"/>
                  <a:gd name="T84" fmla="+- 0 2630 2340"/>
                  <a:gd name="T85" fmla="*/ T84 w 1980"/>
                  <a:gd name="T86" fmla="+- 0 9902 8213"/>
                  <a:gd name="T87" fmla="*/ 9902 h 1980"/>
                  <a:gd name="T88" fmla="+- 0 2777 2340"/>
                  <a:gd name="T89" fmla="*/ T88 w 1980"/>
                  <a:gd name="T90" fmla="+- 0 10022 8213"/>
                  <a:gd name="T91" fmla="*/ 10022 h 1980"/>
                  <a:gd name="T92" fmla="+- 0 2861 2340"/>
                  <a:gd name="T93" fmla="*/ T92 w 1980"/>
                  <a:gd name="T94" fmla="+- 0 10073 8213"/>
                  <a:gd name="T95" fmla="*/ 10073 h 1980"/>
                  <a:gd name="T96" fmla="+- 0 2947 2340"/>
                  <a:gd name="T97" fmla="*/ T96 w 1980"/>
                  <a:gd name="T98" fmla="+- 0 10114 8213"/>
                  <a:gd name="T99" fmla="*/ 10114 h 1980"/>
                  <a:gd name="T100" fmla="+- 0 3038 2340"/>
                  <a:gd name="T101" fmla="*/ T100 w 1980"/>
                  <a:gd name="T102" fmla="+- 0 10147 8213"/>
                  <a:gd name="T103" fmla="*/ 10147 h 1980"/>
                  <a:gd name="T104" fmla="+- 0 3132 2340"/>
                  <a:gd name="T105" fmla="*/ T104 w 1980"/>
                  <a:gd name="T106" fmla="+- 0 10171 8213"/>
                  <a:gd name="T107" fmla="*/ 10171 h 1980"/>
                  <a:gd name="T108" fmla="+- 0 3230 2340"/>
                  <a:gd name="T109" fmla="*/ T108 w 1980"/>
                  <a:gd name="T110" fmla="+- 0 10186 8213"/>
                  <a:gd name="T111" fmla="*/ 10186 h 1980"/>
                  <a:gd name="T112" fmla="+- 0 3331 2340"/>
                  <a:gd name="T113" fmla="*/ T112 w 1980"/>
                  <a:gd name="T114" fmla="+- 0 10193 8213"/>
                  <a:gd name="T115" fmla="*/ 10193 h 1980"/>
                  <a:gd name="T116" fmla="+- 0 3432 2340"/>
                  <a:gd name="T117" fmla="*/ T116 w 1980"/>
                  <a:gd name="T118" fmla="+- 0 10186 8213"/>
                  <a:gd name="T119" fmla="*/ 10186 h 1980"/>
                  <a:gd name="T120" fmla="+- 0 3530 2340"/>
                  <a:gd name="T121" fmla="*/ T120 w 1980"/>
                  <a:gd name="T122" fmla="+- 0 10171 8213"/>
                  <a:gd name="T123" fmla="*/ 10171 h 1980"/>
                  <a:gd name="T124" fmla="+- 0 3626 2340"/>
                  <a:gd name="T125" fmla="*/ T124 w 1980"/>
                  <a:gd name="T126" fmla="+- 0 10147 8213"/>
                  <a:gd name="T127" fmla="*/ 10147 h 1980"/>
                  <a:gd name="T128" fmla="+- 0 3718 2340"/>
                  <a:gd name="T129" fmla="*/ T128 w 1980"/>
                  <a:gd name="T130" fmla="+- 0 10114 8213"/>
                  <a:gd name="T131" fmla="*/ 10114 h 1980"/>
                  <a:gd name="T132" fmla="+- 0 3804 2340"/>
                  <a:gd name="T133" fmla="*/ T132 w 1980"/>
                  <a:gd name="T134" fmla="+- 0 10073 8213"/>
                  <a:gd name="T135" fmla="*/ 10073 h 1980"/>
                  <a:gd name="T136" fmla="+- 0 3886 2340"/>
                  <a:gd name="T137" fmla="*/ T136 w 1980"/>
                  <a:gd name="T138" fmla="+- 0 10022 8213"/>
                  <a:gd name="T139" fmla="*/ 10022 h 1980"/>
                  <a:gd name="T140" fmla="+- 0 4032 2340"/>
                  <a:gd name="T141" fmla="*/ T140 w 1980"/>
                  <a:gd name="T142" fmla="+- 0 9902 8213"/>
                  <a:gd name="T143" fmla="*/ 9902 h 1980"/>
                  <a:gd name="T144" fmla="+- 0 4152 2340"/>
                  <a:gd name="T145" fmla="*/ T144 w 1980"/>
                  <a:gd name="T146" fmla="+- 0 9756 8213"/>
                  <a:gd name="T147" fmla="*/ 9756 h 1980"/>
                  <a:gd name="T148" fmla="+- 0 4202 2340"/>
                  <a:gd name="T149" fmla="*/ T148 w 1980"/>
                  <a:gd name="T150" fmla="+- 0 9672 8213"/>
                  <a:gd name="T151" fmla="*/ 9672 h 1980"/>
                  <a:gd name="T152" fmla="+- 0 4243 2340"/>
                  <a:gd name="T153" fmla="*/ T152 w 1980"/>
                  <a:gd name="T154" fmla="+- 0 9586 8213"/>
                  <a:gd name="T155" fmla="*/ 9586 h 1980"/>
                  <a:gd name="T156" fmla="+- 0 4277 2340"/>
                  <a:gd name="T157" fmla="*/ T156 w 1980"/>
                  <a:gd name="T158" fmla="+- 0 9494 8213"/>
                  <a:gd name="T159" fmla="*/ 9494 h 1980"/>
                  <a:gd name="T160" fmla="+- 0 4301 2340"/>
                  <a:gd name="T161" fmla="*/ T160 w 1980"/>
                  <a:gd name="T162" fmla="+- 0 9401 8213"/>
                  <a:gd name="T163" fmla="*/ 9401 h 1980"/>
                  <a:gd name="T164" fmla="+- 0 4315 2340"/>
                  <a:gd name="T165" fmla="*/ T164 w 1980"/>
                  <a:gd name="T166" fmla="+- 0 9302 8213"/>
                  <a:gd name="T167" fmla="*/ 9302 h 1980"/>
                  <a:gd name="T168" fmla="+- 0 4320 2340"/>
                  <a:gd name="T169" fmla="*/ T168 w 1980"/>
                  <a:gd name="T170" fmla="+- 0 9202 8213"/>
                  <a:gd name="T171" fmla="*/ 9202 h 1980"/>
                  <a:gd name="T172" fmla="+- 0 4315 2340"/>
                  <a:gd name="T173" fmla="*/ T172 w 1980"/>
                  <a:gd name="T174" fmla="+- 0 9101 8213"/>
                  <a:gd name="T175" fmla="*/ 9101 h 1980"/>
                  <a:gd name="T176" fmla="+- 0 4301 2340"/>
                  <a:gd name="T177" fmla="*/ T176 w 1980"/>
                  <a:gd name="T178" fmla="+- 0 9002 8213"/>
                  <a:gd name="T179" fmla="*/ 9002 h 1980"/>
                  <a:gd name="T180" fmla="+- 0 4277 2340"/>
                  <a:gd name="T181" fmla="*/ T180 w 1980"/>
                  <a:gd name="T182" fmla="+- 0 8909 8213"/>
                  <a:gd name="T183" fmla="*/ 8909 h 1980"/>
                  <a:gd name="T184" fmla="+- 0 4243 2340"/>
                  <a:gd name="T185" fmla="*/ T184 w 1980"/>
                  <a:gd name="T186" fmla="+- 0 8818 8213"/>
                  <a:gd name="T187" fmla="*/ 8818 h 1980"/>
                  <a:gd name="T188" fmla="+- 0 4202 2340"/>
                  <a:gd name="T189" fmla="*/ T188 w 1980"/>
                  <a:gd name="T190" fmla="+- 0 8731 8213"/>
                  <a:gd name="T191" fmla="*/ 8731 h 1980"/>
                  <a:gd name="T192" fmla="+- 0 4152 2340"/>
                  <a:gd name="T193" fmla="*/ T192 w 1980"/>
                  <a:gd name="T194" fmla="+- 0 8647 8213"/>
                  <a:gd name="T195" fmla="*/ 8647 h 1980"/>
                  <a:gd name="T196" fmla="+- 0 4032 2340"/>
                  <a:gd name="T197" fmla="*/ T196 w 1980"/>
                  <a:gd name="T198" fmla="+- 0 8501 8213"/>
                  <a:gd name="T199" fmla="*/ 8501 h 1980"/>
                  <a:gd name="T200" fmla="+- 0 3886 2340"/>
                  <a:gd name="T201" fmla="*/ T200 w 1980"/>
                  <a:gd name="T202" fmla="+- 0 8381 8213"/>
                  <a:gd name="T203" fmla="*/ 8381 h 1980"/>
                  <a:gd name="T204" fmla="+- 0 3804 2340"/>
                  <a:gd name="T205" fmla="*/ T204 w 1980"/>
                  <a:gd name="T206" fmla="+- 0 8333 8213"/>
                  <a:gd name="T207" fmla="*/ 8333 h 1980"/>
                  <a:gd name="T208" fmla="+- 0 3718 2340"/>
                  <a:gd name="T209" fmla="*/ T208 w 1980"/>
                  <a:gd name="T210" fmla="+- 0 8290 8213"/>
                  <a:gd name="T211" fmla="*/ 8290 h 1980"/>
                  <a:gd name="T212" fmla="+- 0 3626 2340"/>
                  <a:gd name="T213" fmla="*/ T212 w 1980"/>
                  <a:gd name="T214" fmla="+- 0 8256 8213"/>
                  <a:gd name="T215" fmla="*/ 8256 h 1980"/>
                  <a:gd name="T216" fmla="+- 0 3530 2340"/>
                  <a:gd name="T217" fmla="*/ T216 w 1980"/>
                  <a:gd name="T218" fmla="+- 0 8232 8213"/>
                  <a:gd name="T219" fmla="*/ 8232 h 1980"/>
                  <a:gd name="T220" fmla="+- 0 3432 2340"/>
                  <a:gd name="T221" fmla="*/ T220 w 1980"/>
                  <a:gd name="T222" fmla="+- 0 8218 8213"/>
                  <a:gd name="T223" fmla="*/ 8218 h 1980"/>
                  <a:gd name="T224" fmla="+- 0 3331 2340"/>
                  <a:gd name="T225" fmla="*/ T224 w 1980"/>
                  <a:gd name="T226" fmla="+- 0 8213 8213"/>
                  <a:gd name="T227" fmla="*/ 8213 h 19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  <a:cxn ang="0">
                    <a:pos x="T213" y="T215"/>
                  </a:cxn>
                  <a:cxn ang="0">
                    <a:pos x="T217" y="T219"/>
                  </a:cxn>
                  <a:cxn ang="0">
                    <a:pos x="T221" y="T223"/>
                  </a:cxn>
                  <a:cxn ang="0">
                    <a:pos x="T225" y="T227"/>
                  </a:cxn>
                </a:cxnLst>
                <a:rect l="0" t="0" r="r" b="b"/>
                <a:pathLst>
                  <a:path w="1980" h="1980">
                    <a:moveTo>
                      <a:pt x="991" y="0"/>
                    </a:moveTo>
                    <a:lnTo>
                      <a:pt x="890" y="5"/>
                    </a:lnTo>
                    <a:lnTo>
                      <a:pt x="792" y="19"/>
                    </a:lnTo>
                    <a:lnTo>
                      <a:pt x="698" y="43"/>
                    </a:lnTo>
                    <a:lnTo>
                      <a:pt x="607" y="77"/>
                    </a:lnTo>
                    <a:lnTo>
                      <a:pt x="521" y="120"/>
                    </a:lnTo>
                    <a:lnTo>
                      <a:pt x="437" y="168"/>
                    </a:lnTo>
                    <a:lnTo>
                      <a:pt x="290" y="288"/>
                    </a:lnTo>
                    <a:lnTo>
                      <a:pt x="170" y="434"/>
                    </a:lnTo>
                    <a:lnTo>
                      <a:pt x="120" y="518"/>
                    </a:lnTo>
                    <a:lnTo>
                      <a:pt x="79" y="605"/>
                    </a:lnTo>
                    <a:lnTo>
                      <a:pt x="46" y="696"/>
                    </a:lnTo>
                    <a:lnTo>
                      <a:pt x="22" y="789"/>
                    </a:lnTo>
                    <a:lnTo>
                      <a:pt x="7" y="888"/>
                    </a:lnTo>
                    <a:lnTo>
                      <a:pt x="0" y="989"/>
                    </a:lnTo>
                    <a:lnTo>
                      <a:pt x="7" y="1089"/>
                    </a:lnTo>
                    <a:lnTo>
                      <a:pt x="22" y="1188"/>
                    </a:lnTo>
                    <a:lnTo>
                      <a:pt x="46" y="1281"/>
                    </a:lnTo>
                    <a:lnTo>
                      <a:pt x="79" y="1373"/>
                    </a:lnTo>
                    <a:lnTo>
                      <a:pt x="120" y="1459"/>
                    </a:lnTo>
                    <a:lnTo>
                      <a:pt x="170" y="1543"/>
                    </a:lnTo>
                    <a:lnTo>
                      <a:pt x="290" y="1689"/>
                    </a:lnTo>
                    <a:lnTo>
                      <a:pt x="437" y="1809"/>
                    </a:lnTo>
                    <a:lnTo>
                      <a:pt x="521" y="1860"/>
                    </a:lnTo>
                    <a:lnTo>
                      <a:pt x="607" y="1901"/>
                    </a:lnTo>
                    <a:lnTo>
                      <a:pt x="698" y="1934"/>
                    </a:lnTo>
                    <a:lnTo>
                      <a:pt x="792" y="1958"/>
                    </a:lnTo>
                    <a:lnTo>
                      <a:pt x="890" y="1973"/>
                    </a:lnTo>
                    <a:lnTo>
                      <a:pt x="991" y="1980"/>
                    </a:lnTo>
                    <a:lnTo>
                      <a:pt x="1092" y="1973"/>
                    </a:lnTo>
                    <a:lnTo>
                      <a:pt x="1190" y="1958"/>
                    </a:lnTo>
                    <a:lnTo>
                      <a:pt x="1286" y="1934"/>
                    </a:lnTo>
                    <a:lnTo>
                      <a:pt x="1378" y="1901"/>
                    </a:lnTo>
                    <a:lnTo>
                      <a:pt x="1464" y="1860"/>
                    </a:lnTo>
                    <a:lnTo>
                      <a:pt x="1546" y="1809"/>
                    </a:lnTo>
                    <a:lnTo>
                      <a:pt x="1692" y="1689"/>
                    </a:lnTo>
                    <a:lnTo>
                      <a:pt x="1812" y="1543"/>
                    </a:lnTo>
                    <a:lnTo>
                      <a:pt x="1862" y="1459"/>
                    </a:lnTo>
                    <a:lnTo>
                      <a:pt x="1903" y="1373"/>
                    </a:lnTo>
                    <a:lnTo>
                      <a:pt x="1937" y="1281"/>
                    </a:lnTo>
                    <a:lnTo>
                      <a:pt x="1961" y="1188"/>
                    </a:lnTo>
                    <a:lnTo>
                      <a:pt x="1975" y="1089"/>
                    </a:lnTo>
                    <a:lnTo>
                      <a:pt x="1980" y="989"/>
                    </a:lnTo>
                    <a:lnTo>
                      <a:pt x="1975" y="888"/>
                    </a:lnTo>
                    <a:lnTo>
                      <a:pt x="1961" y="789"/>
                    </a:lnTo>
                    <a:lnTo>
                      <a:pt x="1937" y="696"/>
                    </a:lnTo>
                    <a:lnTo>
                      <a:pt x="1903" y="605"/>
                    </a:lnTo>
                    <a:lnTo>
                      <a:pt x="1862" y="518"/>
                    </a:lnTo>
                    <a:lnTo>
                      <a:pt x="1812" y="434"/>
                    </a:lnTo>
                    <a:lnTo>
                      <a:pt x="1692" y="288"/>
                    </a:lnTo>
                    <a:lnTo>
                      <a:pt x="1546" y="168"/>
                    </a:lnTo>
                    <a:lnTo>
                      <a:pt x="1464" y="120"/>
                    </a:lnTo>
                    <a:lnTo>
                      <a:pt x="1378" y="77"/>
                    </a:lnTo>
                    <a:lnTo>
                      <a:pt x="1286" y="43"/>
                    </a:lnTo>
                    <a:lnTo>
                      <a:pt x="1190" y="19"/>
                    </a:lnTo>
                    <a:lnTo>
                      <a:pt x="1092" y="5"/>
                    </a:lnTo>
                    <a:lnTo>
                      <a:pt x="991" y="0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sr-Cyrl-RS" sz="1600" dirty="0"/>
                  <a:t>      </a:t>
                </a:r>
              </a:p>
              <a:p>
                <a:pPr algn="ctr"/>
                <a:r>
                  <a:rPr lang="sr-Cyrl-RS" sz="1600" b="1" dirty="0"/>
                  <a:t>Средства из буџета</a:t>
                </a:r>
              </a:p>
              <a:p>
                <a:pPr algn="ctr"/>
                <a:r>
                  <a:rPr lang="sr-Cyrl-RS" sz="1200" b="1" dirty="0"/>
                  <a:t>2.247.793.680,00</a:t>
                </a:r>
                <a:endParaRPr lang="en-US" sz="1200" b="1" dirty="0"/>
              </a:p>
            </p:txBody>
          </p:sp>
          <p:grpSp>
            <p:nvGrpSpPr>
              <p:cNvPr id="8" name="Group 30">
                <a:extLst>
                  <a:ext uri="{FF2B5EF4-FFF2-40B4-BE49-F238E27FC236}">
                    <a16:creationId xmlns:a16="http://schemas.microsoft.com/office/drawing/2014/main" id="{82A67173-9436-E296-8FCC-FC5745C6BD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1" y="8194"/>
                <a:ext cx="2021" cy="2018"/>
                <a:chOff x="2321" y="8194"/>
                <a:chExt cx="2021" cy="2018"/>
              </a:xfrm>
            </p:grpSpPr>
            <p:sp>
              <p:nvSpPr>
                <p:cNvPr id="9" name="Freeform 38">
                  <a:extLst>
                    <a:ext uri="{FF2B5EF4-FFF2-40B4-BE49-F238E27FC236}">
                      <a16:creationId xmlns:a16="http://schemas.microsoft.com/office/drawing/2014/main" id="{ACCAA7A5-4DEB-ED42-AB62-0CC2933322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4018 2321"/>
                    <a:gd name="T1" fmla="*/ T0 w 2021"/>
                    <a:gd name="T2" fmla="+- 0 9888 8194"/>
                    <a:gd name="T3" fmla="*/ 9888 h 2018"/>
                    <a:gd name="T4" fmla="+- 0 3871 2321"/>
                    <a:gd name="T5" fmla="*/ T4 w 2021"/>
                    <a:gd name="T6" fmla="+- 0 10008 8194"/>
                    <a:gd name="T7" fmla="*/ 10008 h 2018"/>
                    <a:gd name="T8" fmla="+- 0 3794 2321"/>
                    <a:gd name="T9" fmla="*/ T8 w 2021"/>
                    <a:gd name="T10" fmla="+- 0 10056 8194"/>
                    <a:gd name="T11" fmla="*/ 10056 h 2018"/>
                    <a:gd name="T12" fmla="+- 0 3619 2321"/>
                    <a:gd name="T13" fmla="*/ T12 w 2021"/>
                    <a:gd name="T14" fmla="+- 0 10128 8194"/>
                    <a:gd name="T15" fmla="*/ 10128 h 2018"/>
                    <a:gd name="T16" fmla="+- 0 3430 2321"/>
                    <a:gd name="T17" fmla="*/ T16 w 2021"/>
                    <a:gd name="T18" fmla="+- 0 10169 8194"/>
                    <a:gd name="T19" fmla="*/ 10169 h 2018"/>
                    <a:gd name="T20" fmla="+- 0 3230 2321"/>
                    <a:gd name="T21" fmla="*/ T20 w 2021"/>
                    <a:gd name="T22" fmla="+- 0 10169 8194"/>
                    <a:gd name="T23" fmla="*/ 10169 h 2018"/>
                    <a:gd name="T24" fmla="+- 0 3043 2321"/>
                    <a:gd name="T25" fmla="*/ T24 w 2021"/>
                    <a:gd name="T26" fmla="+- 0 10128 8194"/>
                    <a:gd name="T27" fmla="*/ 10128 h 2018"/>
                    <a:gd name="T28" fmla="+- 0 2868 2321"/>
                    <a:gd name="T29" fmla="*/ T28 w 2021"/>
                    <a:gd name="T30" fmla="+- 0 10056 8194"/>
                    <a:gd name="T31" fmla="*/ 10056 h 2018"/>
                    <a:gd name="T32" fmla="+- 0 2791 2321"/>
                    <a:gd name="T33" fmla="*/ T32 w 2021"/>
                    <a:gd name="T34" fmla="+- 0 10008 8194"/>
                    <a:gd name="T35" fmla="*/ 10008 h 2018"/>
                    <a:gd name="T36" fmla="+- 0 2645 2321"/>
                    <a:gd name="T37" fmla="*/ T36 w 2021"/>
                    <a:gd name="T38" fmla="+- 0 9888 8194"/>
                    <a:gd name="T39" fmla="*/ 9888 h 2018"/>
                    <a:gd name="T40" fmla="+- 0 2525 2321"/>
                    <a:gd name="T41" fmla="*/ T40 w 2021"/>
                    <a:gd name="T42" fmla="+- 0 9744 8194"/>
                    <a:gd name="T43" fmla="*/ 9744 h 2018"/>
                    <a:gd name="T44" fmla="+- 0 2479 2321"/>
                    <a:gd name="T45" fmla="*/ T44 w 2021"/>
                    <a:gd name="T46" fmla="+- 0 9665 8194"/>
                    <a:gd name="T47" fmla="*/ 9665 h 2018"/>
                    <a:gd name="T48" fmla="+- 0 2405 2321"/>
                    <a:gd name="T49" fmla="*/ T48 w 2021"/>
                    <a:gd name="T50" fmla="+- 0 9490 8194"/>
                    <a:gd name="T51" fmla="*/ 9490 h 2018"/>
                    <a:gd name="T52" fmla="+- 0 2366 2321"/>
                    <a:gd name="T53" fmla="*/ T52 w 2021"/>
                    <a:gd name="T54" fmla="+- 0 9300 8194"/>
                    <a:gd name="T55" fmla="*/ 9300 h 2018"/>
                    <a:gd name="T56" fmla="+- 0 2362 2321"/>
                    <a:gd name="T57" fmla="*/ T56 w 2021"/>
                    <a:gd name="T58" fmla="+- 0 9202 8194"/>
                    <a:gd name="T59" fmla="*/ 9202 h 2018"/>
                    <a:gd name="T60" fmla="+- 0 2326 2321"/>
                    <a:gd name="T61" fmla="*/ T60 w 2021"/>
                    <a:gd name="T62" fmla="+- 0 9101 8194"/>
                    <a:gd name="T63" fmla="*/ 9101 h 2018"/>
                    <a:gd name="T64" fmla="+- 0 2341 2321"/>
                    <a:gd name="T65" fmla="*/ T64 w 2021"/>
                    <a:gd name="T66" fmla="+- 0 9203 8194"/>
                    <a:gd name="T67" fmla="*/ 9203 h 2018"/>
                    <a:gd name="T68" fmla="+- 0 2366 2321"/>
                    <a:gd name="T69" fmla="*/ T68 w 2021"/>
                    <a:gd name="T70" fmla="+- 0 9504 8194"/>
                    <a:gd name="T71" fmla="*/ 9504 h 2018"/>
                    <a:gd name="T72" fmla="+- 0 2443 2321"/>
                    <a:gd name="T73" fmla="*/ T72 w 2021"/>
                    <a:gd name="T74" fmla="+- 0 9684 8194"/>
                    <a:gd name="T75" fmla="*/ 9684 h 2018"/>
                    <a:gd name="T76" fmla="+- 0 2494 2321"/>
                    <a:gd name="T77" fmla="*/ T76 w 2021"/>
                    <a:gd name="T78" fmla="+- 0 9770 8194"/>
                    <a:gd name="T79" fmla="*/ 9770 h 2018"/>
                    <a:gd name="T80" fmla="+- 0 2618 2321"/>
                    <a:gd name="T81" fmla="*/ T80 w 2021"/>
                    <a:gd name="T82" fmla="+- 0 9919 8194"/>
                    <a:gd name="T83" fmla="*/ 9919 h 2018"/>
                    <a:gd name="T84" fmla="+- 0 2767 2321"/>
                    <a:gd name="T85" fmla="*/ T84 w 2021"/>
                    <a:gd name="T86" fmla="+- 0 10042 8194"/>
                    <a:gd name="T87" fmla="*/ 10042 h 2018"/>
                    <a:gd name="T88" fmla="+- 0 2940 2321"/>
                    <a:gd name="T89" fmla="*/ T88 w 2021"/>
                    <a:gd name="T90" fmla="+- 0 10135 8194"/>
                    <a:gd name="T91" fmla="*/ 10135 h 2018"/>
                    <a:gd name="T92" fmla="+- 0 3130 2321"/>
                    <a:gd name="T93" fmla="*/ T92 w 2021"/>
                    <a:gd name="T94" fmla="+- 0 10193 8194"/>
                    <a:gd name="T95" fmla="*/ 10193 h 2018"/>
                    <a:gd name="T96" fmla="+- 0 3331 2321"/>
                    <a:gd name="T97" fmla="*/ T96 w 2021"/>
                    <a:gd name="T98" fmla="+- 0 10212 8194"/>
                    <a:gd name="T99" fmla="*/ 10212 h 2018"/>
                    <a:gd name="T100" fmla="+- 0 3535 2321"/>
                    <a:gd name="T101" fmla="*/ T100 w 2021"/>
                    <a:gd name="T102" fmla="+- 0 10193 8194"/>
                    <a:gd name="T103" fmla="*/ 10193 h 2018"/>
                    <a:gd name="T104" fmla="+- 0 3727 2321"/>
                    <a:gd name="T105" fmla="*/ T104 w 2021"/>
                    <a:gd name="T106" fmla="+- 0 10133 8194"/>
                    <a:gd name="T107" fmla="*/ 10133 h 2018"/>
                    <a:gd name="T108" fmla="+- 0 3895 2321"/>
                    <a:gd name="T109" fmla="*/ T108 w 2021"/>
                    <a:gd name="T110" fmla="+- 0 10042 8194"/>
                    <a:gd name="T111" fmla="*/ 10042 h 2018"/>
                    <a:gd name="T112" fmla="+- 0 4044 2321"/>
                    <a:gd name="T113" fmla="*/ T112 w 2021"/>
                    <a:gd name="T114" fmla="+- 0 9919 8194"/>
                    <a:gd name="T115" fmla="*/ 9919 h 2018"/>
                    <a:gd name="T116" fmla="+- 0 4169 2321"/>
                    <a:gd name="T117" fmla="*/ T116 w 2021"/>
                    <a:gd name="T118" fmla="+- 0 9770 8194"/>
                    <a:gd name="T119" fmla="*/ 9770 h 2018"/>
                    <a:gd name="T120" fmla="+- 0 4222 2321"/>
                    <a:gd name="T121" fmla="*/ T120 w 2021"/>
                    <a:gd name="T122" fmla="+- 0 9682 8194"/>
                    <a:gd name="T123" fmla="*/ 9682 h 2018"/>
                    <a:gd name="T124" fmla="+- 0 4224 2321"/>
                    <a:gd name="T125" fmla="*/ T124 w 2021"/>
                    <a:gd name="T126" fmla="+- 0 9581 8194"/>
                    <a:gd name="T127" fmla="*/ 9581 h 2018"/>
                    <a:gd name="T128" fmla="+- 0 4135 2321"/>
                    <a:gd name="T129" fmla="*/ T128 w 2021"/>
                    <a:gd name="T130" fmla="+- 0 9746 8194"/>
                    <a:gd name="T131" fmla="*/ 9746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2021" h="2018">
                      <a:moveTo>
                        <a:pt x="1817" y="1550"/>
                      </a:moveTo>
                      <a:lnTo>
                        <a:pt x="1697" y="1694"/>
                      </a:lnTo>
                      <a:lnTo>
                        <a:pt x="1695" y="1695"/>
                      </a:lnTo>
                      <a:lnTo>
                        <a:pt x="1550" y="1814"/>
                      </a:lnTo>
                      <a:lnTo>
                        <a:pt x="1553" y="1814"/>
                      </a:lnTo>
                      <a:lnTo>
                        <a:pt x="1473" y="1862"/>
                      </a:lnTo>
                      <a:lnTo>
                        <a:pt x="1387" y="1903"/>
                      </a:lnTo>
                      <a:lnTo>
                        <a:pt x="1298" y="1934"/>
                      </a:lnTo>
                      <a:lnTo>
                        <a:pt x="1205" y="1960"/>
                      </a:lnTo>
                      <a:lnTo>
                        <a:pt x="1109" y="1975"/>
                      </a:lnTo>
                      <a:lnTo>
                        <a:pt x="1010" y="1980"/>
                      </a:lnTo>
                      <a:lnTo>
                        <a:pt x="909" y="1975"/>
                      </a:lnTo>
                      <a:lnTo>
                        <a:pt x="813" y="1958"/>
                      </a:lnTo>
                      <a:lnTo>
                        <a:pt x="722" y="1934"/>
                      </a:lnTo>
                      <a:lnTo>
                        <a:pt x="631" y="1903"/>
                      </a:lnTo>
                      <a:lnTo>
                        <a:pt x="547" y="1862"/>
                      </a:lnTo>
                      <a:lnTo>
                        <a:pt x="465" y="1814"/>
                      </a:lnTo>
                      <a:lnTo>
                        <a:pt x="470" y="1814"/>
                      </a:lnTo>
                      <a:lnTo>
                        <a:pt x="326" y="1696"/>
                      </a:lnTo>
                      <a:lnTo>
                        <a:pt x="324" y="1694"/>
                      </a:lnTo>
                      <a:lnTo>
                        <a:pt x="325" y="1695"/>
                      </a:lnTo>
                      <a:lnTo>
                        <a:pt x="204" y="1550"/>
                      </a:lnTo>
                      <a:lnTo>
                        <a:pt x="206" y="1552"/>
                      </a:lnTo>
                      <a:lnTo>
                        <a:pt x="158" y="1471"/>
                      </a:lnTo>
                      <a:lnTo>
                        <a:pt x="115" y="1384"/>
                      </a:lnTo>
                      <a:lnTo>
                        <a:pt x="84" y="1296"/>
                      </a:lnTo>
                      <a:lnTo>
                        <a:pt x="60" y="1202"/>
                      </a:lnTo>
                      <a:lnTo>
                        <a:pt x="45" y="1106"/>
                      </a:lnTo>
                      <a:lnTo>
                        <a:pt x="41" y="1009"/>
                      </a:lnTo>
                      <a:lnTo>
                        <a:pt x="41" y="1008"/>
                      </a:lnTo>
                      <a:lnTo>
                        <a:pt x="21" y="806"/>
                      </a:lnTo>
                      <a:lnTo>
                        <a:pt x="5" y="907"/>
                      </a:lnTo>
                      <a:lnTo>
                        <a:pt x="0" y="1008"/>
                      </a:lnTo>
                      <a:lnTo>
                        <a:pt x="20" y="1009"/>
                      </a:lnTo>
                      <a:lnTo>
                        <a:pt x="41" y="1010"/>
                      </a:lnTo>
                      <a:lnTo>
                        <a:pt x="45" y="1310"/>
                      </a:lnTo>
                      <a:lnTo>
                        <a:pt x="79" y="1404"/>
                      </a:lnTo>
                      <a:lnTo>
                        <a:pt x="122" y="1490"/>
                      </a:lnTo>
                      <a:lnTo>
                        <a:pt x="173" y="1574"/>
                      </a:lnTo>
                      <a:lnTo>
                        <a:pt x="173" y="1576"/>
                      </a:lnTo>
                      <a:lnTo>
                        <a:pt x="295" y="1723"/>
                      </a:lnTo>
                      <a:lnTo>
                        <a:pt x="297" y="1725"/>
                      </a:lnTo>
                      <a:lnTo>
                        <a:pt x="444" y="1845"/>
                      </a:lnTo>
                      <a:lnTo>
                        <a:pt x="446" y="1848"/>
                      </a:lnTo>
                      <a:lnTo>
                        <a:pt x="530" y="1898"/>
                      </a:lnTo>
                      <a:lnTo>
                        <a:pt x="619" y="1941"/>
                      </a:lnTo>
                      <a:lnTo>
                        <a:pt x="710" y="1972"/>
                      </a:lnTo>
                      <a:lnTo>
                        <a:pt x="809" y="1999"/>
                      </a:lnTo>
                      <a:lnTo>
                        <a:pt x="907" y="2013"/>
                      </a:lnTo>
                      <a:lnTo>
                        <a:pt x="1010" y="2018"/>
                      </a:lnTo>
                      <a:lnTo>
                        <a:pt x="1113" y="2013"/>
                      </a:lnTo>
                      <a:lnTo>
                        <a:pt x="1214" y="1999"/>
                      </a:lnTo>
                      <a:lnTo>
                        <a:pt x="1313" y="1972"/>
                      </a:lnTo>
                      <a:lnTo>
                        <a:pt x="1406" y="1939"/>
                      </a:lnTo>
                      <a:lnTo>
                        <a:pt x="1493" y="1896"/>
                      </a:lnTo>
                      <a:lnTo>
                        <a:pt x="1574" y="1848"/>
                      </a:lnTo>
                      <a:lnTo>
                        <a:pt x="1694" y="1696"/>
                      </a:lnTo>
                      <a:lnTo>
                        <a:pt x="1723" y="1725"/>
                      </a:lnTo>
                      <a:lnTo>
                        <a:pt x="1725" y="1723"/>
                      </a:lnTo>
                      <a:lnTo>
                        <a:pt x="1848" y="1576"/>
                      </a:lnTo>
                      <a:lnTo>
                        <a:pt x="1848" y="1574"/>
                      </a:lnTo>
                      <a:lnTo>
                        <a:pt x="1901" y="1488"/>
                      </a:lnTo>
                      <a:lnTo>
                        <a:pt x="1941" y="1401"/>
                      </a:lnTo>
                      <a:lnTo>
                        <a:pt x="1903" y="1387"/>
                      </a:lnTo>
                      <a:lnTo>
                        <a:pt x="1862" y="1471"/>
                      </a:lnTo>
                      <a:lnTo>
                        <a:pt x="1814" y="1552"/>
                      </a:lnTo>
                      <a:lnTo>
                        <a:pt x="1817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Freeform 37">
                  <a:extLst>
                    <a:ext uri="{FF2B5EF4-FFF2-40B4-BE49-F238E27FC236}">
                      <a16:creationId xmlns:a16="http://schemas.microsoft.com/office/drawing/2014/main" id="{D74B550E-4ACA-DDB2-A8CD-A8205732CC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2321 2321"/>
                    <a:gd name="T1" fmla="*/ T0 w 2021"/>
                    <a:gd name="T2" fmla="+- 0 9204 8194"/>
                    <a:gd name="T3" fmla="*/ 9204 h 2018"/>
                    <a:gd name="T4" fmla="+- 0 2326 2321"/>
                    <a:gd name="T5" fmla="*/ T4 w 2021"/>
                    <a:gd name="T6" fmla="+- 0 9307 8194"/>
                    <a:gd name="T7" fmla="*/ 9307 h 2018"/>
                    <a:gd name="T8" fmla="+- 0 2342 2321"/>
                    <a:gd name="T9" fmla="*/ T8 w 2021"/>
                    <a:gd name="T10" fmla="+- 0 9406 8194"/>
                    <a:gd name="T11" fmla="*/ 9406 h 2018"/>
                    <a:gd name="T12" fmla="+- 0 2366 2321"/>
                    <a:gd name="T13" fmla="*/ T12 w 2021"/>
                    <a:gd name="T14" fmla="+- 0 9504 8194"/>
                    <a:gd name="T15" fmla="*/ 9504 h 2018"/>
                    <a:gd name="T16" fmla="+- 0 2362 2321"/>
                    <a:gd name="T17" fmla="*/ T16 w 2021"/>
                    <a:gd name="T18" fmla="+- 0 9204 8194"/>
                    <a:gd name="T19" fmla="*/ 9204 h 2018"/>
                    <a:gd name="T20" fmla="+- 0 2341 2321"/>
                    <a:gd name="T21" fmla="*/ T20 w 2021"/>
                    <a:gd name="T22" fmla="+- 0 9203 8194"/>
                    <a:gd name="T23" fmla="*/ 9203 h 2018"/>
                    <a:gd name="T24" fmla="+- 0 2321 2321"/>
                    <a:gd name="T25" fmla="*/ T24 w 2021"/>
                    <a:gd name="T26" fmla="+- 0 9204 8194"/>
                    <a:gd name="T27" fmla="*/ 9204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21" h="2018">
                      <a:moveTo>
                        <a:pt x="0" y="1010"/>
                      </a:moveTo>
                      <a:lnTo>
                        <a:pt x="5" y="1113"/>
                      </a:lnTo>
                      <a:lnTo>
                        <a:pt x="21" y="1212"/>
                      </a:lnTo>
                      <a:lnTo>
                        <a:pt x="45" y="1310"/>
                      </a:lnTo>
                      <a:lnTo>
                        <a:pt x="41" y="1010"/>
                      </a:lnTo>
                      <a:lnTo>
                        <a:pt x="20" y="1009"/>
                      </a:lnTo>
                      <a:lnTo>
                        <a:pt x="0" y="10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Freeform 36">
                  <a:extLst>
                    <a:ext uri="{FF2B5EF4-FFF2-40B4-BE49-F238E27FC236}">
                      <a16:creationId xmlns:a16="http://schemas.microsoft.com/office/drawing/2014/main" id="{933A7EBB-91CA-DB9D-3DA6-92B70967E0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2645 2321"/>
                    <a:gd name="T1" fmla="*/ T0 w 2021"/>
                    <a:gd name="T2" fmla="+- 0 8518 8194"/>
                    <a:gd name="T3" fmla="*/ 8518 h 2018"/>
                    <a:gd name="T4" fmla="+- 0 2765 2321"/>
                    <a:gd name="T5" fmla="*/ T4 w 2021"/>
                    <a:gd name="T6" fmla="+- 0 8366 8194"/>
                    <a:gd name="T7" fmla="*/ 8366 h 2018"/>
                    <a:gd name="T8" fmla="+- 0 2618 2321"/>
                    <a:gd name="T9" fmla="*/ T8 w 2021"/>
                    <a:gd name="T10" fmla="+- 0 8486 8194"/>
                    <a:gd name="T11" fmla="*/ 8486 h 2018"/>
                    <a:gd name="T12" fmla="+- 0 2616 2321"/>
                    <a:gd name="T13" fmla="*/ T12 w 2021"/>
                    <a:gd name="T14" fmla="+- 0 8491 8194"/>
                    <a:gd name="T15" fmla="*/ 8491 h 2018"/>
                    <a:gd name="T16" fmla="+- 0 2645 2321"/>
                    <a:gd name="T17" fmla="*/ T16 w 2021"/>
                    <a:gd name="T18" fmla="+- 0 8518 8194"/>
                    <a:gd name="T19" fmla="*/ 8518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21" h="2018">
                      <a:moveTo>
                        <a:pt x="324" y="324"/>
                      </a:moveTo>
                      <a:lnTo>
                        <a:pt x="444" y="172"/>
                      </a:lnTo>
                      <a:lnTo>
                        <a:pt x="297" y="292"/>
                      </a:lnTo>
                      <a:lnTo>
                        <a:pt x="295" y="297"/>
                      </a:lnTo>
                      <a:lnTo>
                        <a:pt x="324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Freeform 35">
                  <a:extLst>
                    <a:ext uri="{FF2B5EF4-FFF2-40B4-BE49-F238E27FC236}">
                      <a16:creationId xmlns:a16="http://schemas.microsoft.com/office/drawing/2014/main" id="{B6102CF6-7E5E-B06B-D283-E5C49E5CD2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2647 2321"/>
                    <a:gd name="T1" fmla="*/ T0 w 2021"/>
                    <a:gd name="T2" fmla="+- 0 9890 8194"/>
                    <a:gd name="T3" fmla="*/ 9890 h 2018"/>
                    <a:gd name="T4" fmla="+- 0 2791 2321"/>
                    <a:gd name="T5" fmla="*/ T4 w 2021"/>
                    <a:gd name="T6" fmla="+- 0 10008 8194"/>
                    <a:gd name="T7" fmla="*/ 10008 h 2018"/>
                    <a:gd name="T8" fmla="+- 0 2646 2321"/>
                    <a:gd name="T9" fmla="*/ T8 w 2021"/>
                    <a:gd name="T10" fmla="+- 0 9889 8194"/>
                    <a:gd name="T11" fmla="*/ 9889 h 2018"/>
                    <a:gd name="T12" fmla="+- 0 2645 2321"/>
                    <a:gd name="T13" fmla="*/ T12 w 2021"/>
                    <a:gd name="T14" fmla="+- 0 9888 8194"/>
                    <a:gd name="T15" fmla="*/ 9888 h 2018"/>
                    <a:gd name="T16" fmla="+- 0 2647 2321"/>
                    <a:gd name="T17" fmla="*/ T16 w 2021"/>
                    <a:gd name="T18" fmla="+- 0 9890 8194"/>
                    <a:gd name="T19" fmla="*/ 9890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21" h="2018">
                      <a:moveTo>
                        <a:pt x="326" y="1696"/>
                      </a:moveTo>
                      <a:lnTo>
                        <a:pt x="470" y="1814"/>
                      </a:lnTo>
                      <a:lnTo>
                        <a:pt x="325" y="1695"/>
                      </a:lnTo>
                      <a:lnTo>
                        <a:pt x="324" y="1694"/>
                      </a:lnTo>
                      <a:lnTo>
                        <a:pt x="326" y="169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Freeform 34">
                  <a:extLst>
                    <a:ext uri="{FF2B5EF4-FFF2-40B4-BE49-F238E27FC236}">
                      <a16:creationId xmlns:a16="http://schemas.microsoft.com/office/drawing/2014/main" id="{F9BB96CC-40F7-ECE2-553E-41334296ED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4015 2321"/>
                    <a:gd name="T1" fmla="*/ T0 w 2021"/>
                    <a:gd name="T2" fmla="+- 0 8515 8194"/>
                    <a:gd name="T3" fmla="*/ 8515 h 2018"/>
                    <a:gd name="T4" fmla="+- 0 4044 2321"/>
                    <a:gd name="T5" fmla="*/ T4 w 2021"/>
                    <a:gd name="T6" fmla="+- 0 8486 8194"/>
                    <a:gd name="T7" fmla="*/ 8486 h 2018"/>
                    <a:gd name="T8" fmla="+- 0 3898 2321"/>
                    <a:gd name="T9" fmla="*/ T8 w 2021"/>
                    <a:gd name="T10" fmla="+- 0 8366 8194"/>
                    <a:gd name="T11" fmla="*/ 8366 h 2018"/>
                    <a:gd name="T12" fmla="+- 0 3895 2321"/>
                    <a:gd name="T13" fmla="*/ T12 w 2021"/>
                    <a:gd name="T14" fmla="+- 0 8364 8194"/>
                    <a:gd name="T15" fmla="*/ 8364 h 2018"/>
                    <a:gd name="T16" fmla="+- 0 4015 2321"/>
                    <a:gd name="T17" fmla="*/ T16 w 2021"/>
                    <a:gd name="T18" fmla="+- 0 8515 8194"/>
                    <a:gd name="T19" fmla="*/ 8515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21" h="2018">
                      <a:moveTo>
                        <a:pt x="1694" y="321"/>
                      </a:moveTo>
                      <a:lnTo>
                        <a:pt x="1723" y="292"/>
                      </a:lnTo>
                      <a:lnTo>
                        <a:pt x="1577" y="172"/>
                      </a:lnTo>
                      <a:lnTo>
                        <a:pt x="1574" y="170"/>
                      </a:lnTo>
                      <a:lnTo>
                        <a:pt x="1694" y="3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Freeform 33">
                  <a:extLst>
                    <a:ext uri="{FF2B5EF4-FFF2-40B4-BE49-F238E27FC236}">
                      <a16:creationId xmlns:a16="http://schemas.microsoft.com/office/drawing/2014/main" id="{86F5A58F-59B1-312A-B857-C9C91EF2EF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4337 2321"/>
                    <a:gd name="T1" fmla="*/ T0 w 2021"/>
                    <a:gd name="T2" fmla="+- 0 9098 8194"/>
                    <a:gd name="T3" fmla="*/ 9098 h 2018"/>
                    <a:gd name="T4" fmla="+- 0 4296 2321"/>
                    <a:gd name="T5" fmla="*/ T4 w 2021"/>
                    <a:gd name="T6" fmla="+- 0 8902 8194"/>
                    <a:gd name="T7" fmla="*/ 8902 h 2018"/>
                    <a:gd name="T8" fmla="+- 0 4219 2321"/>
                    <a:gd name="T9" fmla="*/ T8 w 2021"/>
                    <a:gd name="T10" fmla="+- 0 8722 8194"/>
                    <a:gd name="T11" fmla="*/ 8722 h 2018"/>
                    <a:gd name="T12" fmla="+- 0 4169 2321"/>
                    <a:gd name="T13" fmla="*/ T12 w 2021"/>
                    <a:gd name="T14" fmla="+- 0 8638 8194"/>
                    <a:gd name="T15" fmla="*/ 8638 h 2018"/>
                    <a:gd name="T16" fmla="+- 0 4044 2321"/>
                    <a:gd name="T17" fmla="*/ T16 w 2021"/>
                    <a:gd name="T18" fmla="+- 0 8486 8194"/>
                    <a:gd name="T19" fmla="*/ 8486 h 2018"/>
                    <a:gd name="T20" fmla="+- 0 4018 2321"/>
                    <a:gd name="T21" fmla="*/ T20 w 2021"/>
                    <a:gd name="T22" fmla="+- 0 8518 8194"/>
                    <a:gd name="T23" fmla="*/ 8518 h 2018"/>
                    <a:gd name="T24" fmla="+- 0 3895 2321"/>
                    <a:gd name="T25" fmla="*/ T24 w 2021"/>
                    <a:gd name="T26" fmla="+- 0 8364 8194"/>
                    <a:gd name="T27" fmla="*/ 8364 h 2018"/>
                    <a:gd name="T28" fmla="+- 0 3725 2321"/>
                    <a:gd name="T29" fmla="*/ T28 w 2021"/>
                    <a:gd name="T30" fmla="+- 0 8270 8194"/>
                    <a:gd name="T31" fmla="*/ 8270 h 2018"/>
                    <a:gd name="T32" fmla="+- 0 3535 2321"/>
                    <a:gd name="T33" fmla="*/ T32 w 2021"/>
                    <a:gd name="T34" fmla="+- 0 8213 8194"/>
                    <a:gd name="T35" fmla="*/ 8213 h 2018"/>
                    <a:gd name="T36" fmla="+- 0 3331 2321"/>
                    <a:gd name="T37" fmla="*/ T36 w 2021"/>
                    <a:gd name="T38" fmla="+- 0 8194 8194"/>
                    <a:gd name="T39" fmla="*/ 8194 h 2018"/>
                    <a:gd name="T40" fmla="+- 0 3127 2321"/>
                    <a:gd name="T41" fmla="*/ T40 w 2021"/>
                    <a:gd name="T42" fmla="+- 0 8213 8194"/>
                    <a:gd name="T43" fmla="*/ 8213 h 2018"/>
                    <a:gd name="T44" fmla="+- 0 2938 2321"/>
                    <a:gd name="T45" fmla="*/ T44 w 2021"/>
                    <a:gd name="T46" fmla="+- 0 8273 8194"/>
                    <a:gd name="T47" fmla="*/ 8273 h 2018"/>
                    <a:gd name="T48" fmla="+- 0 2767 2321"/>
                    <a:gd name="T49" fmla="*/ T48 w 2021"/>
                    <a:gd name="T50" fmla="+- 0 8364 8194"/>
                    <a:gd name="T51" fmla="*/ 8364 h 2018"/>
                    <a:gd name="T52" fmla="+- 0 2647 2321"/>
                    <a:gd name="T53" fmla="*/ T52 w 2021"/>
                    <a:gd name="T54" fmla="+- 0 8515 8194"/>
                    <a:gd name="T55" fmla="*/ 8515 h 2018"/>
                    <a:gd name="T56" fmla="+- 0 2616 2321"/>
                    <a:gd name="T57" fmla="*/ T56 w 2021"/>
                    <a:gd name="T58" fmla="+- 0 8491 8194"/>
                    <a:gd name="T59" fmla="*/ 8491 h 2018"/>
                    <a:gd name="T60" fmla="+- 0 2494 2321"/>
                    <a:gd name="T61" fmla="*/ T60 w 2021"/>
                    <a:gd name="T62" fmla="+- 0 8640 8194"/>
                    <a:gd name="T63" fmla="*/ 8640 h 2018"/>
                    <a:gd name="T64" fmla="+- 0 2400 2321"/>
                    <a:gd name="T65" fmla="*/ T64 w 2021"/>
                    <a:gd name="T66" fmla="+- 0 8810 8194"/>
                    <a:gd name="T67" fmla="*/ 8810 h 2018"/>
                    <a:gd name="T68" fmla="+- 0 2342 2321"/>
                    <a:gd name="T69" fmla="*/ T68 w 2021"/>
                    <a:gd name="T70" fmla="+- 0 9000 8194"/>
                    <a:gd name="T71" fmla="*/ 9000 h 2018"/>
                    <a:gd name="T72" fmla="+- 0 2362 2321"/>
                    <a:gd name="T73" fmla="*/ T72 w 2021"/>
                    <a:gd name="T74" fmla="+- 0 9203 8194"/>
                    <a:gd name="T75" fmla="*/ 9203 h 2018"/>
                    <a:gd name="T76" fmla="+- 0 2381 2321"/>
                    <a:gd name="T77" fmla="*/ T76 w 2021"/>
                    <a:gd name="T78" fmla="+- 0 9007 8194"/>
                    <a:gd name="T79" fmla="*/ 9007 h 2018"/>
                    <a:gd name="T80" fmla="+- 0 2438 2321"/>
                    <a:gd name="T81" fmla="*/ T80 w 2021"/>
                    <a:gd name="T82" fmla="+- 0 8825 8194"/>
                    <a:gd name="T83" fmla="*/ 8825 h 2018"/>
                    <a:gd name="T84" fmla="+- 0 2527 2321"/>
                    <a:gd name="T85" fmla="*/ T84 w 2021"/>
                    <a:gd name="T86" fmla="+- 0 8659 8194"/>
                    <a:gd name="T87" fmla="*/ 8659 h 2018"/>
                    <a:gd name="T88" fmla="+- 0 2646 2321"/>
                    <a:gd name="T89" fmla="*/ T88 w 2021"/>
                    <a:gd name="T90" fmla="+- 0 8517 8194"/>
                    <a:gd name="T91" fmla="*/ 8517 h 2018"/>
                    <a:gd name="T92" fmla="+- 0 2786 2321"/>
                    <a:gd name="T93" fmla="*/ T92 w 2021"/>
                    <a:gd name="T94" fmla="+- 0 8400 8194"/>
                    <a:gd name="T95" fmla="*/ 8400 h 2018"/>
                    <a:gd name="T96" fmla="+- 0 2954 2321"/>
                    <a:gd name="T97" fmla="*/ T96 w 2021"/>
                    <a:gd name="T98" fmla="+- 0 8309 8194"/>
                    <a:gd name="T99" fmla="*/ 8309 h 2018"/>
                    <a:gd name="T100" fmla="+- 0 3137 2321"/>
                    <a:gd name="T101" fmla="*/ T100 w 2021"/>
                    <a:gd name="T102" fmla="+- 0 8251 8194"/>
                    <a:gd name="T103" fmla="*/ 8251 h 2018"/>
                    <a:gd name="T104" fmla="+- 0 3331 2321"/>
                    <a:gd name="T105" fmla="*/ T104 w 2021"/>
                    <a:gd name="T106" fmla="+- 0 8232 8194"/>
                    <a:gd name="T107" fmla="*/ 8232 h 2018"/>
                    <a:gd name="T108" fmla="+- 0 3528 2321"/>
                    <a:gd name="T109" fmla="*/ T108 w 2021"/>
                    <a:gd name="T110" fmla="+- 0 8254 8194"/>
                    <a:gd name="T111" fmla="*/ 8254 h 2018"/>
                    <a:gd name="T112" fmla="+- 0 3710 2321"/>
                    <a:gd name="T113" fmla="*/ T112 w 2021"/>
                    <a:gd name="T114" fmla="+- 0 8309 8194"/>
                    <a:gd name="T115" fmla="*/ 8309 h 2018"/>
                    <a:gd name="T116" fmla="+- 0 3874 2321"/>
                    <a:gd name="T117" fmla="*/ T116 w 2021"/>
                    <a:gd name="T118" fmla="+- 0 8400 8194"/>
                    <a:gd name="T119" fmla="*/ 8400 h 2018"/>
                    <a:gd name="T120" fmla="+- 0 4016 2321"/>
                    <a:gd name="T121" fmla="*/ T120 w 2021"/>
                    <a:gd name="T122" fmla="+- 0 8517 8194"/>
                    <a:gd name="T123" fmla="*/ 8517 h 2018"/>
                    <a:gd name="T124" fmla="+- 0 4135 2321"/>
                    <a:gd name="T125" fmla="*/ T124 w 2021"/>
                    <a:gd name="T126" fmla="+- 0 8659 8194"/>
                    <a:gd name="T127" fmla="*/ 8659 h 2018"/>
                    <a:gd name="T128" fmla="+- 0 4226 2321"/>
                    <a:gd name="T129" fmla="*/ T128 w 2021"/>
                    <a:gd name="T130" fmla="+- 0 8827 8194"/>
                    <a:gd name="T131" fmla="*/ 8827 h 2018"/>
                    <a:gd name="T132" fmla="+- 0 4282 2321"/>
                    <a:gd name="T133" fmla="*/ T132 w 2021"/>
                    <a:gd name="T134" fmla="+- 0 9010 8194"/>
                    <a:gd name="T135" fmla="*/ 9010 h 2018"/>
                    <a:gd name="T136" fmla="+- 0 4301 2321"/>
                    <a:gd name="T137" fmla="*/ T136 w 2021"/>
                    <a:gd name="T138" fmla="+- 0 9204 8194"/>
                    <a:gd name="T139" fmla="*/ 9204 h 2018"/>
                    <a:gd name="T140" fmla="+- 0 4282 2321"/>
                    <a:gd name="T141" fmla="*/ T140 w 2021"/>
                    <a:gd name="T142" fmla="+- 0 9398 8194"/>
                    <a:gd name="T143" fmla="*/ 9398 h 2018"/>
                    <a:gd name="T144" fmla="+- 0 4224 2321"/>
                    <a:gd name="T145" fmla="*/ T144 w 2021"/>
                    <a:gd name="T146" fmla="+- 0 9581 8194"/>
                    <a:gd name="T147" fmla="*/ 9581 h 2018"/>
                    <a:gd name="T148" fmla="+- 0 4296 2321"/>
                    <a:gd name="T149" fmla="*/ T148 w 2021"/>
                    <a:gd name="T150" fmla="+- 0 9502 8194"/>
                    <a:gd name="T151" fmla="*/ 9502 h 2018"/>
                    <a:gd name="T152" fmla="+- 0 4337 2321"/>
                    <a:gd name="T153" fmla="*/ T152 w 2021"/>
                    <a:gd name="T154" fmla="+- 0 9305 8194"/>
                    <a:gd name="T155" fmla="*/ 9305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</a:cxnLst>
                  <a:rect l="0" t="0" r="r" b="b"/>
                  <a:pathLst>
                    <a:path w="2021" h="2018">
                      <a:moveTo>
                        <a:pt x="2021" y="1008"/>
                      </a:moveTo>
                      <a:lnTo>
                        <a:pt x="2016" y="904"/>
                      </a:lnTo>
                      <a:lnTo>
                        <a:pt x="1999" y="806"/>
                      </a:lnTo>
                      <a:lnTo>
                        <a:pt x="1975" y="708"/>
                      </a:lnTo>
                      <a:lnTo>
                        <a:pt x="1941" y="616"/>
                      </a:lnTo>
                      <a:lnTo>
                        <a:pt x="1898" y="528"/>
                      </a:lnTo>
                      <a:lnTo>
                        <a:pt x="1848" y="446"/>
                      </a:lnTo>
                      <a:lnTo>
                        <a:pt x="1848" y="444"/>
                      </a:lnTo>
                      <a:lnTo>
                        <a:pt x="1725" y="297"/>
                      </a:lnTo>
                      <a:lnTo>
                        <a:pt x="1723" y="292"/>
                      </a:lnTo>
                      <a:lnTo>
                        <a:pt x="1694" y="321"/>
                      </a:lnTo>
                      <a:lnTo>
                        <a:pt x="1697" y="324"/>
                      </a:lnTo>
                      <a:lnTo>
                        <a:pt x="1694" y="321"/>
                      </a:lnTo>
                      <a:lnTo>
                        <a:pt x="1574" y="170"/>
                      </a:lnTo>
                      <a:lnTo>
                        <a:pt x="1493" y="122"/>
                      </a:lnTo>
                      <a:lnTo>
                        <a:pt x="1404" y="76"/>
                      </a:lnTo>
                      <a:lnTo>
                        <a:pt x="1310" y="45"/>
                      </a:lnTo>
                      <a:lnTo>
                        <a:pt x="1214" y="19"/>
                      </a:lnTo>
                      <a:lnTo>
                        <a:pt x="1113" y="4"/>
                      </a:lnTo>
                      <a:lnTo>
                        <a:pt x="1010" y="0"/>
                      </a:lnTo>
                      <a:lnTo>
                        <a:pt x="907" y="4"/>
                      </a:lnTo>
                      <a:lnTo>
                        <a:pt x="806" y="19"/>
                      </a:lnTo>
                      <a:lnTo>
                        <a:pt x="710" y="45"/>
                      </a:lnTo>
                      <a:lnTo>
                        <a:pt x="617" y="79"/>
                      </a:lnTo>
                      <a:lnTo>
                        <a:pt x="528" y="122"/>
                      </a:lnTo>
                      <a:lnTo>
                        <a:pt x="446" y="170"/>
                      </a:lnTo>
                      <a:lnTo>
                        <a:pt x="324" y="324"/>
                      </a:lnTo>
                      <a:lnTo>
                        <a:pt x="326" y="321"/>
                      </a:lnTo>
                      <a:lnTo>
                        <a:pt x="324" y="324"/>
                      </a:lnTo>
                      <a:lnTo>
                        <a:pt x="295" y="297"/>
                      </a:lnTo>
                      <a:lnTo>
                        <a:pt x="173" y="444"/>
                      </a:lnTo>
                      <a:lnTo>
                        <a:pt x="173" y="446"/>
                      </a:lnTo>
                      <a:lnTo>
                        <a:pt x="122" y="530"/>
                      </a:lnTo>
                      <a:lnTo>
                        <a:pt x="79" y="616"/>
                      </a:lnTo>
                      <a:lnTo>
                        <a:pt x="45" y="710"/>
                      </a:lnTo>
                      <a:lnTo>
                        <a:pt x="21" y="806"/>
                      </a:lnTo>
                      <a:lnTo>
                        <a:pt x="41" y="1008"/>
                      </a:lnTo>
                      <a:lnTo>
                        <a:pt x="41" y="1009"/>
                      </a:lnTo>
                      <a:lnTo>
                        <a:pt x="45" y="909"/>
                      </a:lnTo>
                      <a:lnTo>
                        <a:pt x="60" y="813"/>
                      </a:lnTo>
                      <a:lnTo>
                        <a:pt x="84" y="720"/>
                      </a:lnTo>
                      <a:lnTo>
                        <a:pt x="117" y="631"/>
                      </a:lnTo>
                      <a:lnTo>
                        <a:pt x="158" y="547"/>
                      </a:lnTo>
                      <a:lnTo>
                        <a:pt x="206" y="465"/>
                      </a:lnTo>
                      <a:lnTo>
                        <a:pt x="204" y="468"/>
                      </a:lnTo>
                      <a:lnTo>
                        <a:pt x="325" y="323"/>
                      </a:lnTo>
                      <a:lnTo>
                        <a:pt x="470" y="204"/>
                      </a:lnTo>
                      <a:lnTo>
                        <a:pt x="465" y="206"/>
                      </a:lnTo>
                      <a:lnTo>
                        <a:pt x="549" y="156"/>
                      </a:lnTo>
                      <a:lnTo>
                        <a:pt x="633" y="115"/>
                      </a:lnTo>
                      <a:lnTo>
                        <a:pt x="722" y="84"/>
                      </a:lnTo>
                      <a:lnTo>
                        <a:pt x="816" y="57"/>
                      </a:lnTo>
                      <a:lnTo>
                        <a:pt x="912" y="43"/>
                      </a:lnTo>
                      <a:lnTo>
                        <a:pt x="1010" y="38"/>
                      </a:lnTo>
                      <a:lnTo>
                        <a:pt x="1111" y="43"/>
                      </a:lnTo>
                      <a:lnTo>
                        <a:pt x="1207" y="60"/>
                      </a:lnTo>
                      <a:lnTo>
                        <a:pt x="1301" y="84"/>
                      </a:lnTo>
                      <a:lnTo>
                        <a:pt x="1389" y="115"/>
                      </a:lnTo>
                      <a:lnTo>
                        <a:pt x="1473" y="158"/>
                      </a:lnTo>
                      <a:lnTo>
                        <a:pt x="1553" y="206"/>
                      </a:lnTo>
                      <a:lnTo>
                        <a:pt x="1550" y="204"/>
                      </a:lnTo>
                      <a:lnTo>
                        <a:pt x="1695" y="323"/>
                      </a:lnTo>
                      <a:lnTo>
                        <a:pt x="1817" y="468"/>
                      </a:lnTo>
                      <a:lnTo>
                        <a:pt x="1814" y="465"/>
                      </a:lnTo>
                      <a:lnTo>
                        <a:pt x="1865" y="549"/>
                      </a:lnTo>
                      <a:lnTo>
                        <a:pt x="1905" y="633"/>
                      </a:lnTo>
                      <a:lnTo>
                        <a:pt x="1937" y="722"/>
                      </a:lnTo>
                      <a:lnTo>
                        <a:pt x="1961" y="816"/>
                      </a:lnTo>
                      <a:lnTo>
                        <a:pt x="1975" y="912"/>
                      </a:lnTo>
                      <a:lnTo>
                        <a:pt x="1980" y="1010"/>
                      </a:lnTo>
                      <a:lnTo>
                        <a:pt x="1975" y="1108"/>
                      </a:lnTo>
                      <a:lnTo>
                        <a:pt x="1961" y="1204"/>
                      </a:lnTo>
                      <a:lnTo>
                        <a:pt x="1937" y="1298"/>
                      </a:lnTo>
                      <a:lnTo>
                        <a:pt x="1903" y="1387"/>
                      </a:lnTo>
                      <a:lnTo>
                        <a:pt x="1941" y="1401"/>
                      </a:lnTo>
                      <a:lnTo>
                        <a:pt x="1975" y="1308"/>
                      </a:lnTo>
                      <a:lnTo>
                        <a:pt x="1999" y="1212"/>
                      </a:lnTo>
                      <a:lnTo>
                        <a:pt x="2016" y="1111"/>
                      </a:lnTo>
                      <a:lnTo>
                        <a:pt x="2021" y="10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32">
                  <a:extLst>
                    <a:ext uri="{FF2B5EF4-FFF2-40B4-BE49-F238E27FC236}">
                      <a16:creationId xmlns:a16="http://schemas.microsoft.com/office/drawing/2014/main" id="{7EA4A4C0-6BF6-7D7F-671D-E457C53B31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4044 2321"/>
                    <a:gd name="T1" fmla="*/ T0 w 2021"/>
                    <a:gd name="T2" fmla="+- 0 9919 8194"/>
                    <a:gd name="T3" fmla="*/ 9919 h 2018"/>
                    <a:gd name="T4" fmla="+- 0 4015 2321"/>
                    <a:gd name="T5" fmla="*/ T4 w 2021"/>
                    <a:gd name="T6" fmla="+- 0 9890 8194"/>
                    <a:gd name="T7" fmla="*/ 9890 h 2018"/>
                    <a:gd name="T8" fmla="+- 0 3898 2321"/>
                    <a:gd name="T9" fmla="*/ T8 w 2021"/>
                    <a:gd name="T10" fmla="+- 0 10039 8194"/>
                    <a:gd name="T11" fmla="*/ 10039 h 2018"/>
                    <a:gd name="T12" fmla="+- 0 4044 2321"/>
                    <a:gd name="T13" fmla="*/ T12 w 2021"/>
                    <a:gd name="T14" fmla="+- 0 9919 8194"/>
                    <a:gd name="T15" fmla="*/ 9919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21" h="2018">
                      <a:moveTo>
                        <a:pt x="1723" y="1725"/>
                      </a:moveTo>
                      <a:lnTo>
                        <a:pt x="1694" y="1696"/>
                      </a:lnTo>
                      <a:lnTo>
                        <a:pt x="1577" y="1845"/>
                      </a:lnTo>
                      <a:lnTo>
                        <a:pt x="1723" y="17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31">
                  <a:extLst>
                    <a:ext uri="{FF2B5EF4-FFF2-40B4-BE49-F238E27FC236}">
                      <a16:creationId xmlns:a16="http://schemas.microsoft.com/office/drawing/2014/main" id="{0F55B891-15A1-E143-FBC5-CA558B2D8F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" y="8194"/>
                  <a:ext cx="2021" cy="2018"/>
                </a:xfrm>
                <a:custGeom>
                  <a:avLst/>
                  <a:gdLst>
                    <a:gd name="T0" fmla="+- 0 4018 2321"/>
                    <a:gd name="T1" fmla="*/ T0 w 2021"/>
                    <a:gd name="T2" fmla="+- 0 9888 8194"/>
                    <a:gd name="T3" fmla="*/ 9888 h 2018"/>
                    <a:gd name="T4" fmla="+- 0 4138 2321"/>
                    <a:gd name="T5" fmla="*/ T4 w 2021"/>
                    <a:gd name="T6" fmla="+- 0 9744 8194"/>
                    <a:gd name="T7" fmla="*/ 9744 h 2018"/>
                    <a:gd name="T8" fmla="+- 0 4016 2321"/>
                    <a:gd name="T9" fmla="*/ T8 w 2021"/>
                    <a:gd name="T10" fmla="+- 0 9889 8194"/>
                    <a:gd name="T11" fmla="*/ 9889 h 2018"/>
                    <a:gd name="T12" fmla="+- 0 4018 2321"/>
                    <a:gd name="T13" fmla="*/ T12 w 2021"/>
                    <a:gd name="T14" fmla="+- 0 9888 8194"/>
                    <a:gd name="T15" fmla="*/ 9888 h 201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21" h="2018">
                      <a:moveTo>
                        <a:pt x="1697" y="1694"/>
                      </a:moveTo>
                      <a:lnTo>
                        <a:pt x="1817" y="1550"/>
                      </a:lnTo>
                      <a:lnTo>
                        <a:pt x="1695" y="1695"/>
                      </a:lnTo>
                      <a:lnTo>
                        <a:pt x="1697" y="169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7" name="Group 26">
            <a:extLst>
              <a:ext uri="{FF2B5EF4-FFF2-40B4-BE49-F238E27FC236}">
                <a16:creationId xmlns:a16="http://schemas.microsoft.com/office/drawing/2014/main" id="{2D228614-FCA7-9A52-8B8B-386A2B1DC95E}"/>
              </a:ext>
            </a:extLst>
          </p:cNvPr>
          <p:cNvGrpSpPr>
            <a:grpSpLocks/>
          </p:cNvGrpSpPr>
          <p:nvPr/>
        </p:nvGrpSpPr>
        <p:grpSpPr bwMode="auto">
          <a:xfrm>
            <a:off x="2523525" y="5307695"/>
            <a:ext cx="528445" cy="432236"/>
            <a:chOff x="4632" y="8791"/>
            <a:chExt cx="845" cy="845"/>
          </a:xfrm>
        </p:grpSpPr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F51BA2DD-4DD3-3133-9A1E-DC50EB056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2" y="8791"/>
              <a:ext cx="845" cy="845"/>
            </a:xfrm>
            <a:custGeom>
              <a:avLst/>
              <a:gdLst>
                <a:gd name="T0" fmla="+- 0 5189 4632"/>
                <a:gd name="T1" fmla="*/ T0 w 845"/>
                <a:gd name="T2" fmla="+- 0 9079 8791"/>
                <a:gd name="T3" fmla="*/ 9079 h 845"/>
                <a:gd name="T4" fmla="+- 0 5189 4632"/>
                <a:gd name="T5" fmla="*/ T4 w 845"/>
                <a:gd name="T6" fmla="+- 0 8791 8791"/>
                <a:gd name="T7" fmla="*/ 8791 h 845"/>
                <a:gd name="T8" fmla="+- 0 4920 4632"/>
                <a:gd name="T9" fmla="*/ T8 w 845"/>
                <a:gd name="T10" fmla="+- 0 8791 8791"/>
                <a:gd name="T11" fmla="*/ 8791 h 845"/>
                <a:gd name="T12" fmla="+- 0 4920 4632"/>
                <a:gd name="T13" fmla="*/ T12 w 845"/>
                <a:gd name="T14" fmla="+- 0 9079 8791"/>
                <a:gd name="T15" fmla="*/ 9079 h 845"/>
                <a:gd name="T16" fmla="+- 0 4632 4632"/>
                <a:gd name="T17" fmla="*/ T16 w 845"/>
                <a:gd name="T18" fmla="+- 0 9079 8791"/>
                <a:gd name="T19" fmla="*/ 9079 h 845"/>
                <a:gd name="T20" fmla="+- 0 4632 4632"/>
                <a:gd name="T21" fmla="*/ T20 w 845"/>
                <a:gd name="T22" fmla="+- 0 9348 8791"/>
                <a:gd name="T23" fmla="*/ 9348 h 845"/>
                <a:gd name="T24" fmla="+- 0 4920 4632"/>
                <a:gd name="T25" fmla="*/ T24 w 845"/>
                <a:gd name="T26" fmla="+- 0 9348 8791"/>
                <a:gd name="T27" fmla="*/ 9348 h 845"/>
                <a:gd name="T28" fmla="+- 0 4920 4632"/>
                <a:gd name="T29" fmla="*/ T28 w 845"/>
                <a:gd name="T30" fmla="+- 0 9636 8791"/>
                <a:gd name="T31" fmla="*/ 9636 h 845"/>
                <a:gd name="T32" fmla="+- 0 5189 4632"/>
                <a:gd name="T33" fmla="*/ T32 w 845"/>
                <a:gd name="T34" fmla="+- 0 9636 8791"/>
                <a:gd name="T35" fmla="*/ 9636 h 845"/>
                <a:gd name="T36" fmla="+- 0 5189 4632"/>
                <a:gd name="T37" fmla="*/ T36 w 845"/>
                <a:gd name="T38" fmla="+- 0 9348 8791"/>
                <a:gd name="T39" fmla="*/ 9348 h 845"/>
                <a:gd name="T40" fmla="+- 0 5477 4632"/>
                <a:gd name="T41" fmla="*/ T40 w 845"/>
                <a:gd name="T42" fmla="+- 0 9348 8791"/>
                <a:gd name="T43" fmla="*/ 9348 h 845"/>
                <a:gd name="T44" fmla="+- 0 5477 4632"/>
                <a:gd name="T45" fmla="*/ T44 w 845"/>
                <a:gd name="T46" fmla="+- 0 9079 8791"/>
                <a:gd name="T47" fmla="*/ 9079 h 845"/>
                <a:gd name="T48" fmla="+- 0 5189 4632"/>
                <a:gd name="T49" fmla="*/ T48 w 845"/>
                <a:gd name="T50" fmla="+- 0 9079 8791"/>
                <a:gd name="T51" fmla="*/ 9079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45" h="845">
                  <a:moveTo>
                    <a:pt x="557" y="288"/>
                  </a:moveTo>
                  <a:lnTo>
                    <a:pt x="557" y="0"/>
                  </a:ln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  <a:lnTo>
                    <a:pt x="0" y="557"/>
                  </a:lnTo>
                  <a:lnTo>
                    <a:pt x="288" y="557"/>
                  </a:lnTo>
                  <a:lnTo>
                    <a:pt x="288" y="845"/>
                  </a:lnTo>
                  <a:lnTo>
                    <a:pt x="557" y="845"/>
                  </a:lnTo>
                  <a:lnTo>
                    <a:pt x="557" y="557"/>
                  </a:lnTo>
                  <a:lnTo>
                    <a:pt x="845" y="557"/>
                  </a:lnTo>
                  <a:lnTo>
                    <a:pt x="845" y="288"/>
                  </a:lnTo>
                  <a:lnTo>
                    <a:pt x="557" y="288"/>
                  </a:lnTo>
                  <a:close/>
                </a:path>
              </a:pathLst>
            </a:custGeom>
            <a:solidFill>
              <a:srgbClr val="8064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5">
            <a:extLst>
              <a:ext uri="{FF2B5EF4-FFF2-40B4-BE49-F238E27FC236}">
                <a16:creationId xmlns:a16="http://schemas.microsoft.com/office/drawing/2014/main" id="{3A9CEA72-0897-98F2-79E6-100C30018610}"/>
              </a:ext>
            </a:extLst>
          </p:cNvPr>
          <p:cNvGrpSpPr>
            <a:grpSpLocks/>
          </p:cNvGrpSpPr>
          <p:nvPr/>
        </p:nvGrpSpPr>
        <p:grpSpPr bwMode="auto">
          <a:xfrm>
            <a:off x="3271856" y="4872893"/>
            <a:ext cx="1813064" cy="1619982"/>
            <a:chOff x="5762" y="-289"/>
            <a:chExt cx="2038" cy="2009"/>
          </a:xfrm>
        </p:grpSpPr>
        <p:grpSp>
          <p:nvGrpSpPr>
            <p:cNvPr id="20" name="Group 16">
              <a:extLst>
                <a:ext uri="{FF2B5EF4-FFF2-40B4-BE49-F238E27FC236}">
                  <a16:creationId xmlns:a16="http://schemas.microsoft.com/office/drawing/2014/main" id="{83E92DA7-4FA4-97D3-BD75-649B05ED01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" y="-289"/>
              <a:ext cx="1980" cy="1980"/>
              <a:chOff x="5791" y="-289"/>
              <a:chExt cx="1980" cy="1980"/>
            </a:xfrm>
          </p:grpSpPr>
          <p:sp>
            <p:nvSpPr>
              <p:cNvPr id="21" name="Freeform 25">
                <a:extLst>
                  <a:ext uri="{FF2B5EF4-FFF2-40B4-BE49-F238E27FC236}">
                    <a16:creationId xmlns:a16="http://schemas.microsoft.com/office/drawing/2014/main" id="{9E917628-741F-58D2-F18D-9648F8D3C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1" y="-289"/>
                <a:ext cx="1980" cy="1980"/>
              </a:xfrm>
              <a:custGeom>
                <a:avLst/>
                <a:gdLst>
                  <a:gd name="T0" fmla="+- 0 6780 5791"/>
                  <a:gd name="T1" fmla="*/ T0 w 1980"/>
                  <a:gd name="T2" fmla="+- 0 -289 -289"/>
                  <a:gd name="T3" fmla="*/ -289 h 1980"/>
                  <a:gd name="T4" fmla="+- 0 6679 5791"/>
                  <a:gd name="T5" fmla="*/ T4 w 1980"/>
                  <a:gd name="T6" fmla="+- 0 -284 -289"/>
                  <a:gd name="T7" fmla="*/ -284 h 1980"/>
                  <a:gd name="T8" fmla="+- 0 6583 5791"/>
                  <a:gd name="T9" fmla="*/ T8 w 1980"/>
                  <a:gd name="T10" fmla="+- 0 -270 -289"/>
                  <a:gd name="T11" fmla="*/ -270 h 1980"/>
                  <a:gd name="T12" fmla="+- 0 6487 5791"/>
                  <a:gd name="T13" fmla="*/ T12 w 1980"/>
                  <a:gd name="T14" fmla="+- 0 -246 -289"/>
                  <a:gd name="T15" fmla="*/ -246 h 1980"/>
                  <a:gd name="T16" fmla="+- 0 6396 5791"/>
                  <a:gd name="T17" fmla="*/ T16 w 1980"/>
                  <a:gd name="T18" fmla="+- 0 -212 -289"/>
                  <a:gd name="T19" fmla="*/ -212 h 1980"/>
                  <a:gd name="T20" fmla="+- 0 6310 5791"/>
                  <a:gd name="T21" fmla="*/ T20 w 1980"/>
                  <a:gd name="T22" fmla="+- 0 -169 -289"/>
                  <a:gd name="T23" fmla="*/ -169 h 1980"/>
                  <a:gd name="T24" fmla="+- 0 6228 5791"/>
                  <a:gd name="T25" fmla="*/ T24 w 1980"/>
                  <a:gd name="T26" fmla="+- 0 -121 -289"/>
                  <a:gd name="T27" fmla="*/ -121 h 1980"/>
                  <a:gd name="T28" fmla="+- 0 6082 5791"/>
                  <a:gd name="T29" fmla="*/ T28 w 1980"/>
                  <a:gd name="T30" fmla="+- 0 -1 -289"/>
                  <a:gd name="T31" fmla="*/ -1 h 1980"/>
                  <a:gd name="T32" fmla="+- 0 5959 5791"/>
                  <a:gd name="T33" fmla="*/ T32 w 1980"/>
                  <a:gd name="T34" fmla="+- 0 146 -289"/>
                  <a:gd name="T35" fmla="*/ 146 h 1980"/>
                  <a:gd name="T36" fmla="+- 0 5911 5791"/>
                  <a:gd name="T37" fmla="*/ T36 w 1980"/>
                  <a:gd name="T38" fmla="+- 0 230 -289"/>
                  <a:gd name="T39" fmla="*/ 230 h 1980"/>
                  <a:gd name="T40" fmla="+- 0 5868 5791"/>
                  <a:gd name="T41" fmla="*/ T40 w 1980"/>
                  <a:gd name="T42" fmla="+- 0 316 -289"/>
                  <a:gd name="T43" fmla="*/ 316 h 1980"/>
                  <a:gd name="T44" fmla="+- 0 5837 5791"/>
                  <a:gd name="T45" fmla="*/ T44 w 1980"/>
                  <a:gd name="T46" fmla="+- 0 407 -289"/>
                  <a:gd name="T47" fmla="*/ 407 h 1980"/>
                  <a:gd name="T48" fmla="+- 0 5810 5791"/>
                  <a:gd name="T49" fmla="*/ T48 w 1980"/>
                  <a:gd name="T50" fmla="+- 0 501 -289"/>
                  <a:gd name="T51" fmla="*/ 501 h 1980"/>
                  <a:gd name="T52" fmla="+- 0 5796 5791"/>
                  <a:gd name="T53" fmla="*/ T52 w 1980"/>
                  <a:gd name="T54" fmla="+- 0 599 -289"/>
                  <a:gd name="T55" fmla="*/ 599 h 1980"/>
                  <a:gd name="T56" fmla="+- 0 5791 5791"/>
                  <a:gd name="T57" fmla="*/ T56 w 1980"/>
                  <a:gd name="T58" fmla="+- 0 700 -289"/>
                  <a:gd name="T59" fmla="*/ 700 h 1980"/>
                  <a:gd name="T60" fmla="+- 0 5796 5791"/>
                  <a:gd name="T61" fmla="*/ T60 w 1980"/>
                  <a:gd name="T62" fmla="+- 0 801 -289"/>
                  <a:gd name="T63" fmla="*/ 801 h 1980"/>
                  <a:gd name="T64" fmla="+- 0 5810 5791"/>
                  <a:gd name="T65" fmla="*/ T64 w 1980"/>
                  <a:gd name="T66" fmla="+- 0 899 -289"/>
                  <a:gd name="T67" fmla="*/ 899 h 1980"/>
                  <a:gd name="T68" fmla="+- 0 5837 5791"/>
                  <a:gd name="T69" fmla="*/ T68 w 1980"/>
                  <a:gd name="T70" fmla="+- 0 993 -289"/>
                  <a:gd name="T71" fmla="*/ 993 h 1980"/>
                  <a:gd name="T72" fmla="+- 0 5868 5791"/>
                  <a:gd name="T73" fmla="*/ T72 w 1980"/>
                  <a:gd name="T74" fmla="+- 0 1084 -289"/>
                  <a:gd name="T75" fmla="*/ 1084 h 1980"/>
                  <a:gd name="T76" fmla="+- 0 5911 5791"/>
                  <a:gd name="T77" fmla="*/ T76 w 1980"/>
                  <a:gd name="T78" fmla="+- 0 1170 -289"/>
                  <a:gd name="T79" fmla="*/ 1170 h 1980"/>
                  <a:gd name="T80" fmla="+- 0 5959 5791"/>
                  <a:gd name="T81" fmla="*/ T80 w 1980"/>
                  <a:gd name="T82" fmla="+- 0 1254 -289"/>
                  <a:gd name="T83" fmla="*/ 1254 h 1980"/>
                  <a:gd name="T84" fmla="+- 0 6082 5791"/>
                  <a:gd name="T85" fmla="*/ T84 w 1980"/>
                  <a:gd name="T86" fmla="+- 0 1401 -289"/>
                  <a:gd name="T87" fmla="*/ 1401 h 1980"/>
                  <a:gd name="T88" fmla="+- 0 6228 5791"/>
                  <a:gd name="T89" fmla="*/ T88 w 1980"/>
                  <a:gd name="T90" fmla="+- 0 1521 -289"/>
                  <a:gd name="T91" fmla="*/ 1521 h 1980"/>
                  <a:gd name="T92" fmla="+- 0 6310 5791"/>
                  <a:gd name="T93" fmla="*/ T92 w 1980"/>
                  <a:gd name="T94" fmla="+- 0 1571 -289"/>
                  <a:gd name="T95" fmla="*/ 1571 h 1980"/>
                  <a:gd name="T96" fmla="+- 0 6396 5791"/>
                  <a:gd name="T97" fmla="*/ T96 w 1980"/>
                  <a:gd name="T98" fmla="+- 0 1612 -289"/>
                  <a:gd name="T99" fmla="*/ 1612 h 1980"/>
                  <a:gd name="T100" fmla="+- 0 6487 5791"/>
                  <a:gd name="T101" fmla="*/ T100 w 1980"/>
                  <a:gd name="T102" fmla="+- 0 1646 -289"/>
                  <a:gd name="T103" fmla="*/ 1646 h 1980"/>
                  <a:gd name="T104" fmla="+- 0 6583 5791"/>
                  <a:gd name="T105" fmla="*/ T104 w 1980"/>
                  <a:gd name="T106" fmla="+- 0 1670 -289"/>
                  <a:gd name="T107" fmla="*/ 1670 h 1980"/>
                  <a:gd name="T108" fmla="+- 0 6679 5791"/>
                  <a:gd name="T109" fmla="*/ T108 w 1980"/>
                  <a:gd name="T110" fmla="+- 0 1684 -289"/>
                  <a:gd name="T111" fmla="*/ 1684 h 1980"/>
                  <a:gd name="T112" fmla="+- 0 6780 5791"/>
                  <a:gd name="T113" fmla="*/ T112 w 1980"/>
                  <a:gd name="T114" fmla="+- 0 1691 -289"/>
                  <a:gd name="T115" fmla="*/ 1691 h 1980"/>
                  <a:gd name="T116" fmla="+- 0 6883 5791"/>
                  <a:gd name="T117" fmla="*/ T116 w 1980"/>
                  <a:gd name="T118" fmla="+- 0 1684 -289"/>
                  <a:gd name="T119" fmla="*/ 1684 h 1980"/>
                  <a:gd name="T120" fmla="+- 0 6979 5791"/>
                  <a:gd name="T121" fmla="*/ T120 w 1980"/>
                  <a:gd name="T122" fmla="+- 0 1670 -289"/>
                  <a:gd name="T123" fmla="*/ 1670 h 1980"/>
                  <a:gd name="T124" fmla="+- 0 7075 5791"/>
                  <a:gd name="T125" fmla="*/ T124 w 1980"/>
                  <a:gd name="T126" fmla="+- 0 1646 -289"/>
                  <a:gd name="T127" fmla="*/ 1646 h 1980"/>
                  <a:gd name="T128" fmla="+- 0 7166 5791"/>
                  <a:gd name="T129" fmla="*/ T128 w 1980"/>
                  <a:gd name="T130" fmla="+- 0 1612 -289"/>
                  <a:gd name="T131" fmla="*/ 1612 h 1980"/>
                  <a:gd name="T132" fmla="+- 0 7253 5791"/>
                  <a:gd name="T133" fmla="*/ T132 w 1980"/>
                  <a:gd name="T134" fmla="+- 0 1571 -289"/>
                  <a:gd name="T135" fmla="*/ 1571 h 1980"/>
                  <a:gd name="T136" fmla="+- 0 7334 5791"/>
                  <a:gd name="T137" fmla="*/ T136 w 1980"/>
                  <a:gd name="T138" fmla="+- 0 1521 -289"/>
                  <a:gd name="T139" fmla="*/ 1521 h 1980"/>
                  <a:gd name="T140" fmla="+- 0 7481 5791"/>
                  <a:gd name="T141" fmla="*/ T140 w 1980"/>
                  <a:gd name="T142" fmla="+- 0 1401 -289"/>
                  <a:gd name="T143" fmla="*/ 1401 h 1980"/>
                  <a:gd name="T144" fmla="+- 0 7603 5791"/>
                  <a:gd name="T145" fmla="*/ T144 w 1980"/>
                  <a:gd name="T146" fmla="+- 0 1254 -289"/>
                  <a:gd name="T147" fmla="*/ 1254 h 1980"/>
                  <a:gd name="T148" fmla="+- 0 7651 5791"/>
                  <a:gd name="T149" fmla="*/ T148 w 1980"/>
                  <a:gd name="T150" fmla="+- 0 1170 -289"/>
                  <a:gd name="T151" fmla="*/ 1170 h 1980"/>
                  <a:gd name="T152" fmla="+- 0 7694 5791"/>
                  <a:gd name="T153" fmla="*/ T152 w 1980"/>
                  <a:gd name="T154" fmla="+- 0 1084 -289"/>
                  <a:gd name="T155" fmla="*/ 1084 h 1980"/>
                  <a:gd name="T156" fmla="+- 0 7726 5791"/>
                  <a:gd name="T157" fmla="*/ T156 w 1980"/>
                  <a:gd name="T158" fmla="+- 0 993 -289"/>
                  <a:gd name="T159" fmla="*/ 993 h 1980"/>
                  <a:gd name="T160" fmla="+- 0 7752 5791"/>
                  <a:gd name="T161" fmla="*/ T160 w 1980"/>
                  <a:gd name="T162" fmla="+- 0 899 -289"/>
                  <a:gd name="T163" fmla="*/ 899 h 1980"/>
                  <a:gd name="T164" fmla="+- 0 7766 5791"/>
                  <a:gd name="T165" fmla="*/ T164 w 1980"/>
                  <a:gd name="T166" fmla="+- 0 801 -289"/>
                  <a:gd name="T167" fmla="*/ 801 h 1980"/>
                  <a:gd name="T168" fmla="+- 0 7771 5791"/>
                  <a:gd name="T169" fmla="*/ T168 w 1980"/>
                  <a:gd name="T170" fmla="+- 0 700 -289"/>
                  <a:gd name="T171" fmla="*/ 700 h 1980"/>
                  <a:gd name="T172" fmla="+- 0 7766 5791"/>
                  <a:gd name="T173" fmla="*/ T172 w 1980"/>
                  <a:gd name="T174" fmla="+- 0 599 -289"/>
                  <a:gd name="T175" fmla="*/ 599 h 1980"/>
                  <a:gd name="T176" fmla="+- 0 7752 5791"/>
                  <a:gd name="T177" fmla="*/ T176 w 1980"/>
                  <a:gd name="T178" fmla="+- 0 501 -289"/>
                  <a:gd name="T179" fmla="*/ 501 h 1980"/>
                  <a:gd name="T180" fmla="+- 0 7726 5791"/>
                  <a:gd name="T181" fmla="*/ T180 w 1980"/>
                  <a:gd name="T182" fmla="+- 0 407 -289"/>
                  <a:gd name="T183" fmla="*/ 407 h 1980"/>
                  <a:gd name="T184" fmla="+- 0 7694 5791"/>
                  <a:gd name="T185" fmla="*/ T184 w 1980"/>
                  <a:gd name="T186" fmla="+- 0 316 -289"/>
                  <a:gd name="T187" fmla="*/ 316 h 1980"/>
                  <a:gd name="T188" fmla="+- 0 7651 5791"/>
                  <a:gd name="T189" fmla="*/ T188 w 1980"/>
                  <a:gd name="T190" fmla="+- 0 230 -289"/>
                  <a:gd name="T191" fmla="*/ 230 h 1980"/>
                  <a:gd name="T192" fmla="+- 0 7603 5791"/>
                  <a:gd name="T193" fmla="*/ T192 w 1980"/>
                  <a:gd name="T194" fmla="+- 0 146 -289"/>
                  <a:gd name="T195" fmla="*/ 146 h 1980"/>
                  <a:gd name="T196" fmla="+- 0 7481 5791"/>
                  <a:gd name="T197" fmla="*/ T196 w 1980"/>
                  <a:gd name="T198" fmla="+- 0 -1 -289"/>
                  <a:gd name="T199" fmla="*/ -1 h 1980"/>
                  <a:gd name="T200" fmla="+- 0 7334 5791"/>
                  <a:gd name="T201" fmla="*/ T200 w 1980"/>
                  <a:gd name="T202" fmla="+- 0 -121 -289"/>
                  <a:gd name="T203" fmla="*/ -121 h 1980"/>
                  <a:gd name="T204" fmla="+- 0 7253 5791"/>
                  <a:gd name="T205" fmla="*/ T204 w 1980"/>
                  <a:gd name="T206" fmla="+- 0 -169 -289"/>
                  <a:gd name="T207" fmla="*/ -169 h 1980"/>
                  <a:gd name="T208" fmla="+- 0 7166 5791"/>
                  <a:gd name="T209" fmla="*/ T208 w 1980"/>
                  <a:gd name="T210" fmla="+- 0 -212 -289"/>
                  <a:gd name="T211" fmla="*/ -212 h 1980"/>
                  <a:gd name="T212" fmla="+- 0 7075 5791"/>
                  <a:gd name="T213" fmla="*/ T212 w 1980"/>
                  <a:gd name="T214" fmla="+- 0 -246 -289"/>
                  <a:gd name="T215" fmla="*/ -246 h 1980"/>
                  <a:gd name="T216" fmla="+- 0 6979 5791"/>
                  <a:gd name="T217" fmla="*/ T216 w 1980"/>
                  <a:gd name="T218" fmla="+- 0 -270 -289"/>
                  <a:gd name="T219" fmla="*/ -270 h 1980"/>
                  <a:gd name="T220" fmla="+- 0 6883 5791"/>
                  <a:gd name="T221" fmla="*/ T220 w 1980"/>
                  <a:gd name="T222" fmla="+- 0 -284 -289"/>
                  <a:gd name="T223" fmla="*/ -284 h 1980"/>
                  <a:gd name="T224" fmla="+- 0 6780 5791"/>
                  <a:gd name="T225" fmla="*/ T224 w 1980"/>
                  <a:gd name="T226" fmla="+- 0 -289 -289"/>
                  <a:gd name="T227" fmla="*/ -289 h 19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  <a:cxn ang="0">
                    <a:pos x="T213" y="T215"/>
                  </a:cxn>
                  <a:cxn ang="0">
                    <a:pos x="T217" y="T219"/>
                  </a:cxn>
                  <a:cxn ang="0">
                    <a:pos x="T221" y="T223"/>
                  </a:cxn>
                  <a:cxn ang="0">
                    <a:pos x="T225" y="T227"/>
                  </a:cxn>
                </a:cxnLst>
                <a:rect l="0" t="0" r="r" b="b"/>
                <a:pathLst>
                  <a:path w="1980" h="1980">
                    <a:moveTo>
                      <a:pt x="989" y="0"/>
                    </a:moveTo>
                    <a:lnTo>
                      <a:pt x="888" y="5"/>
                    </a:lnTo>
                    <a:lnTo>
                      <a:pt x="792" y="19"/>
                    </a:lnTo>
                    <a:lnTo>
                      <a:pt x="696" y="43"/>
                    </a:lnTo>
                    <a:lnTo>
                      <a:pt x="605" y="77"/>
                    </a:lnTo>
                    <a:lnTo>
                      <a:pt x="519" y="120"/>
                    </a:lnTo>
                    <a:lnTo>
                      <a:pt x="437" y="168"/>
                    </a:lnTo>
                    <a:lnTo>
                      <a:pt x="291" y="288"/>
                    </a:lnTo>
                    <a:lnTo>
                      <a:pt x="168" y="435"/>
                    </a:lnTo>
                    <a:lnTo>
                      <a:pt x="120" y="519"/>
                    </a:lnTo>
                    <a:lnTo>
                      <a:pt x="77" y="605"/>
                    </a:lnTo>
                    <a:lnTo>
                      <a:pt x="46" y="696"/>
                    </a:lnTo>
                    <a:lnTo>
                      <a:pt x="19" y="790"/>
                    </a:lnTo>
                    <a:lnTo>
                      <a:pt x="5" y="888"/>
                    </a:lnTo>
                    <a:lnTo>
                      <a:pt x="0" y="989"/>
                    </a:lnTo>
                    <a:lnTo>
                      <a:pt x="5" y="1090"/>
                    </a:lnTo>
                    <a:lnTo>
                      <a:pt x="19" y="1188"/>
                    </a:lnTo>
                    <a:lnTo>
                      <a:pt x="46" y="1282"/>
                    </a:lnTo>
                    <a:lnTo>
                      <a:pt x="77" y="1373"/>
                    </a:lnTo>
                    <a:lnTo>
                      <a:pt x="120" y="1459"/>
                    </a:lnTo>
                    <a:lnTo>
                      <a:pt x="168" y="1543"/>
                    </a:lnTo>
                    <a:lnTo>
                      <a:pt x="291" y="1690"/>
                    </a:lnTo>
                    <a:lnTo>
                      <a:pt x="437" y="1810"/>
                    </a:lnTo>
                    <a:lnTo>
                      <a:pt x="519" y="1860"/>
                    </a:lnTo>
                    <a:lnTo>
                      <a:pt x="605" y="1901"/>
                    </a:lnTo>
                    <a:lnTo>
                      <a:pt x="696" y="1935"/>
                    </a:lnTo>
                    <a:lnTo>
                      <a:pt x="792" y="1959"/>
                    </a:lnTo>
                    <a:lnTo>
                      <a:pt x="888" y="1973"/>
                    </a:lnTo>
                    <a:lnTo>
                      <a:pt x="989" y="1980"/>
                    </a:lnTo>
                    <a:lnTo>
                      <a:pt x="1092" y="1973"/>
                    </a:lnTo>
                    <a:lnTo>
                      <a:pt x="1188" y="1959"/>
                    </a:lnTo>
                    <a:lnTo>
                      <a:pt x="1284" y="1935"/>
                    </a:lnTo>
                    <a:lnTo>
                      <a:pt x="1375" y="1901"/>
                    </a:lnTo>
                    <a:lnTo>
                      <a:pt x="1462" y="1860"/>
                    </a:lnTo>
                    <a:lnTo>
                      <a:pt x="1543" y="1810"/>
                    </a:lnTo>
                    <a:lnTo>
                      <a:pt x="1690" y="1690"/>
                    </a:lnTo>
                    <a:lnTo>
                      <a:pt x="1812" y="1543"/>
                    </a:lnTo>
                    <a:lnTo>
                      <a:pt x="1860" y="1459"/>
                    </a:lnTo>
                    <a:lnTo>
                      <a:pt x="1903" y="1373"/>
                    </a:lnTo>
                    <a:lnTo>
                      <a:pt x="1935" y="1282"/>
                    </a:lnTo>
                    <a:lnTo>
                      <a:pt x="1961" y="1188"/>
                    </a:lnTo>
                    <a:lnTo>
                      <a:pt x="1975" y="1090"/>
                    </a:lnTo>
                    <a:lnTo>
                      <a:pt x="1980" y="989"/>
                    </a:lnTo>
                    <a:lnTo>
                      <a:pt x="1975" y="888"/>
                    </a:lnTo>
                    <a:lnTo>
                      <a:pt x="1961" y="790"/>
                    </a:lnTo>
                    <a:lnTo>
                      <a:pt x="1935" y="696"/>
                    </a:lnTo>
                    <a:lnTo>
                      <a:pt x="1903" y="605"/>
                    </a:lnTo>
                    <a:lnTo>
                      <a:pt x="1860" y="519"/>
                    </a:lnTo>
                    <a:lnTo>
                      <a:pt x="1812" y="435"/>
                    </a:lnTo>
                    <a:lnTo>
                      <a:pt x="1690" y="288"/>
                    </a:lnTo>
                    <a:lnTo>
                      <a:pt x="1543" y="168"/>
                    </a:lnTo>
                    <a:lnTo>
                      <a:pt x="1462" y="120"/>
                    </a:lnTo>
                    <a:lnTo>
                      <a:pt x="1375" y="77"/>
                    </a:lnTo>
                    <a:lnTo>
                      <a:pt x="1284" y="43"/>
                    </a:lnTo>
                    <a:lnTo>
                      <a:pt x="1188" y="19"/>
                    </a:lnTo>
                    <a:lnTo>
                      <a:pt x="1092" y="5"/>
                    </a:lnTo>
                    <a:lnTo>
                      <a:pt x="989" y="0"/>
                    </a:lnTo>
                    <a:close/>
                  </a:path>
                </a:pathLst>
              </a:custGeom>
              <a:solidFill>
                <a:srgbClr val="548E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sr-Cyrl-RS" dirty="0"/>
                  <a:t>      </a:t>
                </a:r>
              </a:p>
              <a:p>
                <a:pPr algn="ctr"/>
                <a:r>
                  <a:rPr lang="sr-Cyrl-RS" b="1" dirty="0"/>
                  <a:t>  </a:t>
                </a:r>
                <a:r>
                  <a:rPr lang="sr-Cyrl-RS" sz="1600" b="1" dirty="0"/>
                  <a:t>Средства из сопствених извора </a:t>
                </a:r>
              </a:p>
              <a:p>
                <a:pPr algn="ctr"/>
                <a:r>
                  <a:rPr lang="sr-Cyrl-RS" sz="1200" b="1" dirty="0"/>
                  <a:t>92.980.000,00</a:t>
                </a:r>
                <a:endParaRPr lang="en-US" sz="1200" b="1" dirty="0"/>
              </a:p>
            </p:txBody>
          </p:sp>
          <p:grpSp>
            <p:nvGrpSpPr>
              <p:cNvPr id="22" name="Group 17">
                <a:extLst>
                  <a:ext uri="{FF2B5EF4-FFF2-40B4-BE49-F238E27FC236}">
                    <a16:creationId xmlns:a16="http://schemas.microsoft.com/office/drawing/2014/main" id="{7E4D541C-DCEA-4E51-ACBD-A9EAC3EEE8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72" y="-138"/>
                <a:ext cx="2018" cy="1846"/>
                <a:chOff x="5772" y="-138"/>
                <a:chExt cx="2018" cy="1846"/>
              </a:xfrm>
            </p:grpSpPr>
            <p:sp>
              <p:nvSpPr>
                <p:cNvPr id="23" name="Freeform 24">
                  <a:extLst>
                    <a:ext uri="{FF2B5EF4-FFF2-40B4-BE49-F238E27FC236}">
                      <a16:creationId xmlns:a16="http://schemas.microsoft.com/office/drawing/2014/main" id="{31D42D00-7D57-B870-840C-3FE4EEB8F0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5772 5772"/>
                    <a:gd name="T1" fmla="*/ T0 w 2018"/>
                    <a:gd name="T2" fmla="+- 0 702 -138"/>
                    <a:gd name="T3" fmla="*/ 702 h 1846"/>
                    <a:gd name="T4" fmla="+- 0 5777 5772"/>
                    <a:gd name="T5" fmla="*/ T4 w 2018"/>
                    <a:gd name="T6" fmla="+- 0 806 -138"/>
                    <a:gd name="T7" fmla="*/ 806 h 1846"/>
                    <a:gd name="T8" fmla="+- 0 5791 5772"/>
                    <a:gd name="T9" fmla="*/ T8 w 2018"/>
                    <a:gd name="T10" fmla="+- 0 904 -138"/>
                    <a:gd name="T11" fmla="*/ 904 h 1846"/>
                    <a:gd name="T12" fmla="+- 0 5818 5772"/>
                    <a:gd name="T13" fmla="*/ T12 w 2018"/>
                    <a:gd name="T14" fmla="+- 0 1002 -138"/>
                    <a:gd name="T15" fmla="*/ 1002 h 1846"/>
                    <a:gd name="T16" fmla="+- 0 5851 5772"/>
                    <a:gd name="T17" fmla="*/ T16 w 2018"/>
                    <a:gd name="T18" fmla="+- 0 1096 -138"/>
                    <a:gd name="T19" fmla="*/ 1096 h 1846"/>
                    <a:gd name="T20" fmla="+- 0 5894 5772"/>
                    <a:gd name="T21" fmla="*/ T20 w 2018"/>
                    <a:gd name="T22" fmla="+- 0 1182 -138"/>
                    <a:gd name="T23" fmla="*/ 1182 h 1846"/>
                    <a:gd name="T24" fmla="+- 0 5942 5772"/>
                    <a:gd name="T25" fmla="*/ T24 w 2018"/>
                    <a:gd name="T26" fmla="+- 0 1266 -138"/>
                    <a:gd name="T27" fmla="*/ 1266 h 1846"/>
                    <a:gd name="T28" fmla="+- 0 5945 5772"/>
                    <a:gd name="T29" fmla="*/ T28 w 2018"/>
                    <a:gd name="T30" fmla="+- 0 1269 -138"/>
                    <a:gd name="T31" fmla="*/ 1269 h 1846"/>
                    <a:gd name="T32" fmla="+- 0 6065 5772"/>
                    <a:gd name="T33" fmla="*/ T32 w 2018"/>
                    <a:gd name="T34" fmla="+- 0 1415 -138"/>
                    <a:gd name="T35" fmla="*/ 1415 h 1846"/>
                    <a:gd name="T36" fmla="+- 0 6094 5772"/>
                    <a:gd name="T37" fmla="*/ T36 w 2018"/>
                    <a:gd name="T38" fmla="+- 0 1386 -138"/>
                    <a:gd name="T39" fmla="*/ 1386 h 1846"/>
                    <a:gd name="T40" fmla="+- 0 6065 5772"/>
                    <a:gd name="T41" fmla="*/ T40 w 2018"/>
                    <a:gd name="T42" fmla="+- 0 1415 -138"/>
                    <a:gd name="T43" fmla="*/ 1415 h 1846"/>
                    <a:gd name="T44" fmla="+- 0 6067 5772"/>
                    <a:gd name="T45" fmla="*/ T44 w 2018"/>
                    <a:gd name="T46" fmla="+- 0 1418 -138"/>
                    <a:gd name="T47" fmla="*/ 1418 h 1846"/>
                    <a:gd name="T48" fmla="+- 0 6214 5772"/>
                    <a:gd name="T49" fmla="*/ T48 w 2018"/>
                    <a:gd name="T50" fmla="+- 0 1538 -138"/>
                    <a:gd name="T51" fmla="*/ 1538 h 1846"/>
                    <a:gd name="T52" fmla="+- 0 6096 5772"/>
                    <a:gd name="T53" fmla="*/ T52 w 2018"/>
                    <a:gd name="T54" fmla="+- 0 1389 -138"/>
                    <a:gd name="T55" fmla="*/ 1389 h 1846"/>
                    <a:gd name="T56" fmla="+- 0 6095 5772"/>
                    <a:gd name="T57" fmla="*/ T56 w 2018"/>
                    <a:gd name="T58" fmla="+- 0 1387 -138"/>
                    <a:gd name="T59" fmla="*/ 1387 h 1846"/>
                    <a:gd name="T60" fmla="+- 0 5976 5772"/>
                    <a:gd name="T61" fmla="*/ T60 w 2018"/>
                    <a:gd name="T62" fmla="+- 0 1242 -138"/>
                    <a:gd name="T63" fmla="*/ 1242 h 1846"/>
                    <a:gd name="T64" fmla="+- 0 5976 5772"/>
                    <a:gd name="T65" fmla="*/ T64 w 2018"/>
                    <a:gd name="T66" fmla="+- 0 1245 -138"/>
                    <a:gd name="T67" fmla="*/ 1245 h 1846"/>
                    <a:gd name="T68" fmla="+- 0 5928 5772"/>
                    <a:gd name="T69" fmla="*/ T68 w 2018"/>
                    <a:gd name="T70" fmla="+- 0 1163 -138"/>
                    <a:gd name="T71" fmla="*/ 1163 h 1846"/>
                    <a:gd name="T72" fmla="+- 0 5887 5772"/>
                    <a:gd name="T73" fmla="*/ T72 w 2018"/>
                    <a:gd name="T74" fmla="+- 0 1077 -138"/>
                    <a:gd name="T75" fmla="*/ 1077 h 1846"/>
                    <a:gd name="T76" fmla="+- 0 5856 5772"/>
                    <a:gd name="T77" fmla="*/ T76 w 2018"/>
                    <a:gd name="T78" fmla="+- 0 988 -138"/>
                    <a:gd name="T79" fmla="*/ 988 h 1846"/>
                    <a:gd name="T80" fmla="+- 0 5830 5772"/>
                    <a:gd name="T81" fmla="*/ T80 w 2018"/>
                    <a:gd name="T82" fmla="+- 0 894 -138"/>
                    <a:gd name="T83" fmla="*/ 894 h 1846"/>
                    <a:gd name="T84" fmla="+- 0 5815 5772"/>
                    <a:gd name="T85" fmla="*/ T84 w 2018"/>
                    <a:gd name="T86" fmla="+- 0 798 -138"/>
                    <a:gd name="T87" fmla="*/ 798 h 1846"/>
                    <a:gd name="T88" fmla="+- 0 5810 5772"/>
                    <a:gd name="T89" fmla="*/ T88 w 2018"/>
                    <a:gd name="T90" fmla="+- 0 701 -138"/>
                    <a:gd name="T91" fmla="*/ 701 h 1846"/>
                    <a:gd name="T92" fmla="+- 0 5810 5772"/>
                    <a:gd name="T93" fmla="*/ T92 w 2018"/>
                    <a:gd name="T94" fmla="+- 0 702 -138"/>
                    <a:gd name="T95" fmla="*/ 702 h 1846"/>
                    <a:gd name="T96" fmla="+- 0 5791 5772"/>
                    <a:gd name="T97" fmla="*/ T96 w 2018"/>
                    <a:gd name="T98" fmla="+- 0 701 -138"/>
                    <a:gd name="T99" fmla="*/ 701 h 1846"/>
                    <a:gd name="T100" fmla="+- 0 5772 5772"/>
                    <a:gd name="T101" fmla="*/ T100 w 2018"/>
                    <a:gd name="T102" fmla="+- 0 702 -138"/>
                    <a:gd name="T103" fmla="*/ 702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</a:cxnLst>
                  <a:rect l="0" t="0" r="r" b="b"/>
                  <a:pathLst>
                    <a:path w="2018" h="1846">
                      <a:moveTo>
                        <a:pt x="0" y="840"/>
                      </a:moveTo>
                      <a:lnTo>
                        <a:pt x="5" y="944"/>
                      </a:lnTo>
                      <a:lnTo>
                        <a:pt x="19" y="1042"/>
                      </a:lnTo>
                      <a:lnTo>
                        <a:pt x="46" y="1140"/>
                      </a:lnTo>
                      <a:lnTo>
                        <a:pt x="79" y="1234"/>
                      </a:lnTo>
                      <a:lnTo>
                        <a:pt x="122" y="1320"/>
                      </a:lnTo>
                      <a:lnTo>
                        <a:pt x="170" y="1404"/>
                      </a:lnTo>
                      <a:lnTo>
                        <a:pt x="173" y="1407"/>
                      </a:lnTo>
                      <a:lnTo>
                        <a:pt x="293" y="1553"/>
                      </a:lnTo>
                      <a:lnTo>
                        <a:pt x="322" y="1524"/>
                      </a:lnTo>
                      <a:lnTo>
                        <a:pt x="293" y="1553"/>
                      </a:lnTo>
                      <a:lnTo>
                        <a:pt x="295" y="1556"/>
                      </a:lnTo>
                      <a:lnTo>
                        <a:pt x="442" y="1676"/>
                      </a:lnTo>
                      <a:lnTo>
                        <a:pt x="324" y="1527"/>
                      </a:lnTo>
                      <a:lnTo>
                        <a:pt x="323" y="1525"/>
                      </a:lnTo>
                      <a:lnTo>
                        <a:pt x="204" y="1380"/>
                      </a:lnTo>
                      <a:lnTo>
                        <a:pt x="204" y="1383"/>
                      </a:lnTo>
                      <a:lnTo>
                        <a:pt x="156" y="1301"/>
                      </a:lnTo>
                      <a:lnTo>
                        <a:pt x="115" y="1215"/>
                      </a:lnTo>
                      <a:lnTo>
                        <a:pt x="84" y="1126"/>
                      </a:lnTo>
                      <a:lnTo>
                        <a:pt x="58" y="1032"/>
                      </a:lnTo>
                      <a:lnTo>
                        <a:pt x="43" y="936"/>
                      </a:lnTo>
                      <a:lnTo>
                        <a:pt x="38" y="839"/>
                      </a:lnTo>
                      <a:lnTo>
                        <a:pt x="38" y="840"/>
                      </a:lnTo>
                      <a:lnTo>
                        <a:pt x="19" y="839"/>
                      </a:lnTo>
                      <a:lnTo>
                        <a:pt x="0" y="8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02510EE9-68EC-040A-51E4-C675FF8E6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6094 5772"/>
                    <a:gd name="T1" fmla="*/ T0 w 2018"/>
                    <a:gd name="T2" fmla="+- 0 16 -138"/>
                    <a:gd name="T3" fmla="*/ 16 h 1846"/>
                    <a:gd name="T4" fmla="+- 0 6096 5772"/>
                    <a:gd name="T5" fmla="*/ T4 w 2018"/>
                    <a:gd name="T6" fmla="+- 0 14 -138"/>
                    <a:gd name="T7" fmla="*/ 14 h 1846"/>
                    <a:gd name="T8" fmla="+- 0 6214 5772"/>
                    <a:gd name="T9" fmla="*/ T8 w 2018"/>
                    <a:gd name="T10" fmla="+- 0 -135 -138"/>
                    <a:gd name="T11" fmla="*/ -135 h 1846"/>
                    <a:gd name="T12" fmla="+- 0 6067 5772"/>
                    <a:gd name="T13" fmla="*/ T12 w 2018"/>
                    <a:gd name="T14" fmla="+- 0 -15 -138"/>
                    <a:gd name="T15" fmla="*/ -15 h 1846"/>
                    <a:gd name="T16" fmla="+- 0 6065 5772"/>
                    <a:gd name="T17" fmla="*/ T16 w 2018"/>
                    <a:gd name="T18" fmla="+- 0 -10 -138"/>
                    <a:gd name="T19" fmla="*/ -10 h 1846"/>
                    <a:gd name="T20" fmla="+- 0 6094 5772"/>
                    <a:gd name="T21" fmla="*/ T20 w 2018"/>
                    <a:gd name="T22" fmla="+- 0 16 -138"/>
                    <a:gd name="T23" fmla="*/ 16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018" h="1846">
                      <a:moveTo>
                        <a:pt x="322" y="154"/>
                      </a:moveTo>
                      <a:lnTo>
                        <a:pt x="324" y="152"/>
                      </a:lnTo>
                      <a:lnTo>
                        <a:pt x="442" y="3"/>
                      </a:lnTo>
                      <a:lnTo>
                        <a:pt x="295" y="123"/>
                      </a:lnTo>
                      <a:lnTo>
                        <a:pt x="293" y="128"/>
                      </a:lnTo>
                      <a:lnTo>
                        <a:pt x="322" y="15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22">
                  <a:extLst>
                    <a:ext uri="{FF2B5EF4-FFF2-40B4-BE49-F238E27FC236}">
                      <a16:creationId xmlns:a16="http://schemas.microsoft.com/office/drawing/2014/main" id="{D8515851-9F9C-7509-03B7-9D231ABCCA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7467 5772"/>
                    <a:gd name="T1" fmla="*/ T0 w 2018"/>
                    <a:gd name="T2" fmla="+- 0 15 -138"/>
                    <a:gd name="T3" fmla="*/ 15 h 1846"/>
                    <a:gd name="T4" fmla="+- 0 7586 5772"/>
                    <a:gd name="T5" fmla="*/ T4 w 2018"/>
                    <a:gd name="T6" fmla="+- 0 160 -138"/>
                    <a:gd name="T7" fmla="*/ 160 h 1846"/>
                    <a:gd name="T8" fmla="+- 0 7634 5772"/>
                    <a:gd name="T9" fmla="*/ T8 w 2018"/>
                    <a:gd name="T10" fmla="+- 0 239 -138"/>
                    <a:gd name="T11" fmla="*/ 239 h 1846"/>
                    <a:gd name="T12" fmla="+- 0 7706 5772"/>
                    <a:gd name="T13" fmla="*/ T12 w 2018"/>
                    <a:gd name="T14" fmla="+- 0 414 -138"/>
                    <a:gd name="T15" fmla="*/ 414 h 1846"/>
                    <a:gd name="T16" fmla="+- 0 7747 5772"/>
                    <a:gd name="T17" fmla="*/ T16 w 2018"/>
                    <a:gd name="T18" fmla="+- 0 604 -138"/>
                    <a:gd name="T19" fmla="*/ 604 h 1846"/>
                    <a:gd name="T20" fmla="+- 0 7747 5772"/>
                    <a:gd name="T21" fmla="*/ T20 w 2018"/>
                    <a:gd name="T22" fmla="+- 0 801 -138"/>
                    <a:gd name="T23" fmla="*/ 801 h 1846"/>
                    <a:gd name="T24" fmla="+- 0 7706 5772"/>
                    <a:gd name="T25" fmla="*/ T24 w 2018"/>
                    <a:gd name="T26" fmla="+- 0 990 -138"/>
                    <a:gd name="T27" fmla="*/ 990 h 1846"/>
                    <a:gd name="T28" fmla="+- 0 7632 5772"/>
                    <a:gd name="T29" fmla="*/ T28 w 2018"/>
                    <a:gd name="T30" fmla="+- 0 1163 -138"/>
                    <a:gd name="T31" fmla="*/ 1163 h 1846"/>
                    <a:gd name="T32" fmla="+- 0 7586 5772"/>
                    <a:gd name="T33" fmla="*/ T32 w 2018"/>
                    <a:gd name="T34" fmla="+- 0 1242 -138"/>
                    <a:gd name="T35" fmla="*/ 1242 h 1846"/>
                    <a:gd name="T36" fmla="+- 0 7467 5772"/>
                    <a:gd name="T37" fmla="*/ T36 w 2018"/>
                    <a:gd name="T38" fmla="+- 0 1387 -138"/>
                    <a:gd name="T39" fmla="*/ 1387 h 1846"/>
                    <a:gd name="T40" fmla="+- 0 7325 5772"/>
                    <a:gd name="T41" fmla="*/ T40 w 2018"/>
                    <a:gd name="T42" fmla="+- 0 1506 -138"/>
                    <a:gd name="T43" fmla="*/ 1506 h 1846"/>
                    <a:gd name="T44" fmla="+- 0 7157 5772"/>
                    <a:gd name="T45" fmla="*/ T44 w 2018"/>
                    <a:gd name="T46" fmla="+- 0 1595 -138"/>
                    <a:gd name="T47" fmla="*/ 1595 h 1846"/>
                    <a:gd name="T48" fmla="+- 0 6974 5772"/>
                    <a:gd name="T49" fmla="*/ T48 w 2018"/>
                    <a:gd name="T50" fmla="+- 0 1653 -138"/>
                    <a:gd name="T51" fmla="*/ 1653 h 1846"/>
                    <a:gd name="T52" fmla="+- 0 6780 5772"/>
                    <a:gd name="T53" fmla="*/ T52 w 2018"/>
                    <a:gd name="T54" fmla="+- 0 1672 -138"/>
                    <a:gd name="T55" fmla="*/ 1672 h 1846"/>
                    <a:gd name="T56" fmla="+- 0 6586 5772"/>
                    <a:gd name="T57" fmla="*/ T56 w 2018"/>
                    <a:gd name="T58" fmla="+- 0 1650 -138"/>
                    <a:gd name="T59" fmla="*/ 1650 h 1846"/>
                    <a:gd name="T60" fmla="+- 0 6403 5772"/>
                    <a:gd name="T61" fmla="*/ T60 w 2018"/>
                    <a:gd name="T62" fmla="+- 0 1595 -138"/>
                    <a:gd name="T63" fmla="*/ 1595 h 1846"/>
                    <a:gd name="T64" fmla="+- 0 6238 5772"/>
                    <a:gd name="T65" fmla="*/ T64 w 2018"/>
                    <a:gd name="T66" fmla="+- 0 1506 -138"/>
                    <a:gd name="T67" fmla="*/ 1506 h 1846"/>
                    <a:gd name="T68" fmla="+- 0 6095 5772"/>
                    <a:gd name="T69" fmla="*/ T68 w 2018"/>
                    <a:gd name="T70" fmla="+- 0 1387 -138"/>
                    <a:gd name="T71" fmla="*/ 1387 h 1846"/>
                    <a:gd name="T72" fmla="+- 0 6214 5772"/>
                    <a:gd name="T73" fmla="*/ T72 w 2018"/>
                    <a:gd name="T74" fmla="+- 0 1538 -138"/>
                    <a:gd name="T75" fmla="*/ 1538 h 1846"/>
                    <a:gd name="T76" fmla="+- 0 6300 5772"/>
                    <a:gd name="T77" fmla="*/ T76 w 2018"/>
                    <a:gd name="T78" fmla="+- 0 1590 -138"/>
                    <a:gd name="T79" fmla="*/ 1590 h 1846"/>
                    <a:gd name="T80" fmla="+- 0 6482 5772"/>
                    <a:gd name="T81" fmla="*/ T80 w 2018"/>
                    <a:gd name="T82" fmla="+- 0 1665 -138"/>
                    <a:gd name="T83" fmla="*/ 1665 h 1846"/>
                    <a:gd name="T84" fmla="+- 0 6679 5772"/>
                    <a:gd name="T85" fmla="*/ T84 w 2018"/>
                    <a:gd name="T86" fmla="+- 0 1706 -138"/>
                    <a:gd name="T87" fmla="*/ 1706 h 1846"/>
                    <a:gd name="T88" fmla="+- 0 6886 5772"/>
                    <a:gd name="T89" fmla="*/ T88 w 2018"/>
                    <a:gd name="T90" fmla="+- 0 1706 -138"/>
                    <a:gd name="T91" fmla="*/ 1706 h 1846"/>
                    <a:gd name="T92" fmla="+- 0 7082 5772"/>
                    <a:gd name="T93" fmla="*/ T92 w 2018"/>
                    <a:gd name="T94" fmla="+- 0 1665 -138"/>
                    <a:gd name="T95" fmla="*/ 1665 h 1846"/>
                    <a:gd name="T96" fmla="+- 0 7262 5772"/>
                    <a:gd name="T97" fmla="*/ T96 w 2018"/>
                    <a:gd name="T98" fmla="+- 0 1588 -138"/>
                    <a:gd name="T99" fmla="*/ 1588 h 1846"/>
                    <a:gd name="T100" fmla="+- 0 7349 5772"/>
                    <a:gd name="T101" fmla="*/ T100 w 2018"/>
                    <a:gd name="T102" fmla="+- 0 1538 -138"/>
                    <a:gd name="T103" fmla="*/ 1538 h 1846"/>
                    <a:gd name="T104" fmla="+- 0 7493 5772"/>
                    <a:gd name="T105" fmla="*/ T104 w 2018"/>
                    <a:gd name="T106" fmla="+- 0 1418 -138"/>
                    <a:gd name="T107" fmla="*/ 1418 h 1846"/>
                    <a:gd name="T108" fmla="+- 0 7618 5772"/>
                    <a:gd name="T109" fmla="*/ T108 w 2018"/>
                    <a:gd name="T110" fmla="+- 0 1269 -138"/>
                    <a:gd name="T111" fmla="*/ 1269 h 1846"/>
                    <a:gd name="T112" fmla="+- 0 7668 5772"/>
                    <a:gd name="T113" fmla="*/ T112 w 2018"/>
                    <a:gd name="T114" fmla="+- 0 1182 -138"/>
                    <a:gd name="T115" fmla="*/ 1182 h 1846"/>
                    <a:gd name="T116" fmla="+- 0 7745 5772"/>
                    <a:gd name="T117" fmla="*/ T116 w 2018"/>
                    <a:gd name="T118" fmla="+- 0 1000 -138"/>
                    <a:gd name="T119" fmla="*/ 1000 h 1846"/>
                    <a:gd name="T120" fmla="+- 0 7786 5772"/>
                    <a:gd name="T121" fmla="*/ T120 w 2018"/>
                    <a:gd name="T122" fmla="+- 0 803 -138"/>
                    <a:gd name="T123" fmla="*/ 803 h 1846"/>
                    <a:gd name="T124" fmla="+- 0 7786 5772"/>
                    <a:gd name="T125" fmla="*/ T124 w 2018"/>
                    <a:gd name="T126" fmla="+- 0 597 -138"/>
                    <a:gd name="T127" fmla="*/ 597 h 1846"/>
                    <a:gd name="T128" fmla="+- 0 7745 5772"/>
                    <a:gd name="T129" fmla="*/ T128 w 2018"/>
                    <a:gd name="T130" fmla="+- 0 400 -138"/>
                    <a:gd name="T131" fmla="*/ 400 h 1846"/>
                    <a:gd name="T132" fmla="+- 0 7668 5772"/>
                    <a:gd name="T133" fmla="*/ T132 w 2018"/>
                    <a:gd name="T134" fmla="+- 0 220 -138"/>
                    <a:gd name="T135" fmla="*/ 220 h 1846"/>
                    <a:gd name="T136" fmla="+- 0 7618 5772"/>
                    <a:gd name="T137" fmla="*/ T136 w 2018"/>
                    <a:gd name="T138" fmla="+- 0 136 -138"/>
                    <a:gd name="T139" fmla="*/ 136 h 1846"/>
                    <a:gd name="T140" fmla="+- 0 7493 5772"/>
                    <a:gd name="T141" fmla="*/ T140 w 2018"/>
                    <a:gd name="T142" fmla="+- 0 -15 -138"/>
                    <a:gd name="T143" fmla="*/ -15 h 1846"/>
                    <a:gd name="T144" fmla="+- 0 7344 5772"/>
                    <a:gd name="T145" fmla="*/ T144 w 2018"/>
                    <a:gd name="T146" fmla="+- 0 -138 -138"/>
                    <a:gd name="T147" fmla="*/ -138 h 1846"/>
                    <a:gd name="T148" fmla="+- 0 7174 5772"/>
                    <a:gd name="T149" fmla="*/ T148 w 2018"/>
                    <a:gd name="T150" fmla="+- 0 -231 -138"/>
                    <a:gd name="T151" fmla="*/ -231 h 1846"/>
                    <a:gd name="T152" fmla="+- 0 6984 5772"/>
                    <a:gd name="T153" fmla="*/ T152 w 2018"/>
                    <a:gd name="T154" fmla="+- 0 -289 -138"/>
                    <a:gd name="T155" fmla="*/ -289 h 1846"/>
                    <a:gd name="T156" fmla="+- 0 6780 5772"/>
                    <a:gd name="T157" fmla="*/ T156 w 2018"/>
                    <a:gd name="T158" fmla="+- 0 -308 -138"/>
                    <a:gd name="T159" fmla="*/ -308 h 1846"/>
                    <a:gd name="T160" fmla="+- 0 6578 5772"/>
                    <a:gd name="T161" fmla="*/ T160 w 2018"/>
                    <a:gd name="T162" fmla="+- 0 -289 -138"/>
                    <a:gd name="T163" fmla="*/ -289 h 1846"/>
                    <a:gd name="T164" fmla="+- 0 6386 5772"/>
                    <a:gd name="T165" fmla="*/ T164 w 2018"/>
                    <a:gd name="T166" fmla="+- 0 -229 -138"/>
                    <a:gd name="T167" fmla="*/ -229 h 1846"/>
                    <a:gd name="T168" fmla="+- 0 6216 5772"/>
                    <a:gd name="T169" fmla="*/ T168 w 2018"/>
                    <a:gd name="T170" fmla="+- 0 -138 -138"/>
                    <a:gd name="T171" fmla="*/ -138 h 1846"/>
                    <a:gd name="T172" fmla="+- 0 6094 5772"/>
                    <a:gd name="T173" fmla="*/ T172 w 2018"/>
                    <a:gd name="T174" fmla="+- 0 16 -138"/>
                    <a:gd name="T175" fmla="*/ 16 h 1846"/>
                    <a:gd name="T176" fmla="+- 0 5945 5772"/>
                    <a:gd name="T177" fmla="*/ T176 w 2018"/>
                    <a:gd name="T178" fmla="+- 0 136 -138"/>
                    <a:gd name="T179" fmla="*/ 136 h 1846"/>
                    <a:gd name="T180" fmla="+- 0 5892 5772"/>
                    <a:gd name="T181" fmla="*/ T180 w 2018"/>
                    <a:gd name="T182" fmla="+- 0 222 -138"/>
                    <a:gd name="T183" fmla="*/ 222 h 1846"/>
                    <a:gd name="T184" fmla="+- 0 5818 5772"/>
                    <a:gd name="T185" fmla="*/ T184 w 2018"/>
                    <a:gd name="T186" fmla="+- 0 402 -138"/>
                    <a:gd name="T187" fmla="*/ 402 h 1846"/>
                    <a:gd name="T188" fmla="+- 0 5777 5772"/>
                    <a:gd name="T189" fmla="*/ T188 w 2018"/>
                    <a:gd name="T190" fmla="+- 0 599 -138"/>
                    <a:gd name="T191" fmla="*/ 599 h 1846"/>
                    <a:gd name="T192" fmla="+- 0 5791 5772"/>
                    <a:gd name="T193" fmla="*/ T192 w 2018"/>
                    <a:gd name="T194" fmla="+- 0 701 -138"/>
                    <a:gd name="T195" fmla="*/ 701 h 1846"/>
                    <a:gd name="T196" fmla="+- 0 5810 5772"/>
                    <a:gd name="T197" fmla="*/ T196 w 2018"/>
                    <a:gd name="T198" fmla="+- 0 700 -138"/>
                    <a:gd name="T199" fmla="*/ 700 h 1846"/>
                    <a:gd name="T200" fmla="+- 0 5815 5772"/>
                    <a:gd name="T201" fmla="*/ T200 w 2018"/>
                    <a:gd name="T202" fmla="+- 0 602 -138"/>
                    <a:gd name="T203" fmla="*/ 602 h 1846"/>
                    <a:gd name="T204" fmla="+- 0 5856 5772"/>
                    <a:gd name="T205" fmla="*/ T204 w 2018"/>
                    <a:gd name="T206" fmla="+- 0 412 -138"/>
                    <a:gd name="T207" fmla="*/ 412 h 1846"/>
                    <a:gd name="T208" fmla="+- 0 5928 5772"/>
                    <a:gd name="T209" fmla="*/ T208 w 2018"/>
                    <a:gd name="T210" fmla="+- 0 239 -138"/>
                    <a:gd name="T211" fmla="*/ 239 h 1846"/>
                    <a:gd name="T212" fmla="+- 0 5976 5772"/>
                    <a:gd name="T213" fmla="*/ T212 w 2018"/>
                    <a:gd name="T214" fmla="+- 0 160 -138"/>
                    <a:gd name="T215" fmla="*/ 160 h 1846"/>
                    <a:gd name="T216" fmla="+- 0 6240 5772"/>
                    <a:gd name="T217" fmla="*/ T216 w 2018"/>
                    <a:gd name="T218" fmla="+- 0 -104 -138"/>
                    <a:gd name="T219" fmla="*/ -104 h 1846"/>
                    <a:gd name="T220" fmla="+- 0 6319 5772"/>
                    <a:gd name="T221" fmla="*/ T220 w 2018"/>
                    <a:gd name="T222" fmla="+- 0 -152 -138"/>
                    <a:gd name="T223" fmla="*/ -152 h 1846"/>
                    <a:gd name="T224" fmla="+- 0 6494 5772"/>
                    <a:gd name="T225" fmla="*/ T224 w 2018"/>
                    <a:gd name="T226" fmla="+- 0 -224 -138"/>
                    <a:gd name="T227" fmla="*/ -224 h 1846"/>
                    <a:gd name="T228" fmla="+- 0 6684 5772"/>
                    <a:gd name="T229" fmla="*/ T228 w 2018"/>
                    <a:gd name="T230" fmla="+- 0 -265 -138"/>
                    <a:gd name="T231" fmla="*/ -265 h 1846"/>
                    <a:gd name="T232" fmla="+- 0 6881 5772"/>
                    <a:gd name="T233" fmla="*/ T232 w 2018"/>
                    <a:gd name="T234" fmla="+- 0 -265 -138"/>
                    <a:gd name="T235" fmla="*/ -265 h 1846"/>
                    <a:gd name="T236" fmla="+- 0 7070 5772"/>
                    <a:gd name="T237" fmla="*/ T236 w 2018"/>
                    <a:gd name="T238" fmla="+- 0 -224 -138"/>
                    <a:gd name="T239" fmla="*/ -224 h 1846"/>
                    <a:gd name="T240" fmla="+- 0 7243 5772"/>
                    <a:gd name="T241" fmla="*/ T240 w 2018"/>
                    <a:gd name="T242" fmla="+- 0 -150 -138"/>
                    <a:gd name="T243" fmla="*/ -150 h 1846"/>
                    <a:gd name="T244" fmla="+- 0 7322 5772"/>
                    <a:gd name="T245" fmla="*/ T244 w 2018"/>
                    <a:gd name="T246" fmla="+- 0 -104 -138"/>
                    <a:gd name="T247" fmla="*/ -104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</a:cxnLst>
                  <a:rect l="0" t="0" r="r" b="b"/>
                  <a:pathLst>
                    <a:path w="2018" h="1846">
                      <a:moveTo>
                        <a:pt x="1550" y="34"/>
                      </a:moveTo>
                      <a:lnTo>
                        <a:pt x="1695" y="153"/>
                      </a:lnTo>
                      <a:lnTo>
                        <a:pt x="1697" y="154"/>
                      </a:lnTo>
                      <a:lnTo>
                        <a:pt x="1814" y="298"/>
                      </a:lnTo>
                      <a:lnTo>
                        <a:pt x="1812" y="296"/>
                      </a:lnTo>
                      <a:lnTo>
                        <a:pt x="1862" y="377"/>
                      </a:lnTo>
                      <a:lnTo>
                        <a:pt x="1903" y="464"/>
                      </a:lnTo>
                      <a:lnTo>
                        <a:pt x="1934" y="552"/>
                      </a:lnTo>
                      <a:lnTo>
                        <a:pt x="1961" y="646"/>
                      </a:lnTo>
                      <a:lnTo>
                        <a:pt x="1975" y="742"/>
                      </a:lnTo>
                      <a:lnTo>
                        <a:pt x="1980" y="840"/>
                      </a:lnTo>
                      <a:lnTo>
                        <a:pt x="1975" y="939"/>
                      </a:lnTo>
                      <a:lnTo>
                        <a:pt x="1958" y="1035"/>
                      </a:lnTo>
                      <a:lnTo>
                        <a:pt x="1934" y="1128"/>
                      </a:lnTo>
                      <a:lnTo>
                        <a:pt x="1903" y="1217"/>
                      </a:lnTo>
                      <a:lnTo>
                        <a:pt x="1860" y="1301"/>
                      </a:lnTo>
                      <a:lnTo>
                        <a:pt x="1812" y="1383"/>
                      </a:lnTo>
                      <a:lnTo>
                        <a:pt x="1814" y="1380"/>
                      </a:lnTo>
                      <a:lnTo>
                        <a:pt x="1697" y="1524"/>
                      </a:lnTo>
                      <a:lnTo>
                        <a:pt x="1695" y="1525"/>
                      </a:lnTo>
                      <a:lnTo>
                        <a:pt x="1550" y="1644"/>
                      </a:lnTo>
                      <a:lnTo>
                        <a:pt x="1553" y="1644"/>
                      </a:lnTo>
                      <a:lnTo>
                        <a:pt x="1471" y="1692"/>
                      </a:lnTo>
                      <a:lnTo>
                        <a:pt x="1385" y="1733"/>
                      </a:lnTo>
                      <a:lnTo>
                        <a:pt x="1296" y="1764"/>
                      </a:lnTo>
                      <a:lnTo>
                        <a:pt x="1202" y="1791"/>
                      </a:lnTo>
                      <a:lnTo>
                        <a:pt x="1106" y="1805"/>
                      </a:lnTo>
                      <a:lnTo>
                        <a:pt x="1008" y="1810"/>
                      </a:lnTo>
                      <a:lnTo>
                        <a:pt x="910" y="1805"/>
                      </a:lnTo>
                      <a:lnTo>
                        <a:pt x="814" y="1788"/>
                      </a:lnTo>
                      <a:lnTo>
                        <a:pt x="720" y="1764"/>
                      </a:lnTo>
                      <a:lnTo>
                        <a:pt x="631" y="1733"/>
                      </a:lnTo>
                      <a:lnTo>
                        <a:pt x="547" y="1692"/>
                      </a:lnTo>
                      <a:lnTo>
                        <a:pt x="466" y="1644"/>
                      </a:lnTo>
                      <a:lnTo>
                        <a:pt x="468" y="1644"/>
                      </a:lnTo>
                      <a:lnTo>
                        <a:pt x="323" y="1525"/>
                      </a:lnTo>
                      <a:lnTo>
                        <a:pt x="324" y="1527"/>
                      </a:lnTo>
                      <a:lnTo>
                        <a:pt x="442" y="1676"/>
                      </a:lnTo>
                      <a:lnTo>
                        <a:pt x="444" y="1678"/>
                      </a:lnTo>
                      <a:lnTo>
                        <a:pt x="528" y="1728"/>
                      </a:lnTo>
                      <a:lnTo>
                        <a:pt x="617" y="1772"/>
                      </a:lnTo>
                      <a:lnTo>
                        <a:pt x="710" y="1803"/>
                      </a:lnTo>
                      <a:lnTo>
                        <a:pt x="806" y="1829"/>
                      </a:lnTo>
                      <a:lnTo>
                        <a:pt x="907" y="1844"/>
                      </a:lnTo>
                      <a:lnTo>
                        <a:pt x="1010" y="1848"/>
                      </a:lnTo>
                      <a:lnTo>
                        <a:pt x="1114" y="1844"/>
                      </a:lnTo>
                      <a:lnTo>
                        <a:pt x="1212" y="1829"/>
                      </a:lnTo>
                      <a:lnTo>
                        <a:pt x="1310" y="1803"/>
                      </a:lnTo>
                      <a:lnTo>
                        <a:pt x="1404" y="1769"/>
                      </a:lnTo>
                      <a:lnTo>
                        <a:pt x="1490" y="1726"/>
                      </a:lnTo>
                      <a:lnTo>
                        <a:pt x="1572" y="1678"/>
                      </a:lnTo>
                      <a:lnTo>
                        <a:pt x="1577" y="1676"/>
                      </a:lnTo>
                      <a:lnTo>
                        <a:pt x="1694" y="1527"/>
                      </a:lnTo>
                      <a:lnTo>
                        <a:pt x="1721" y="1556"/>
                      </a:lnTo>
                      <a:lnTo>
                        <a:pt x="1726" y="1553"/>
                      </a:lnTo>
                      <a:lnTo>
                        <a:pt x="1846" y="1407"/>
                      </a:lnTo>
                      <a:lnTo>
                        <a:pt x="1848" y="1404"/>
                      </a:lnTo>
                      <a:lnTo>
                        <a:pt x="1896" y="1320"/>
                      </a:lnTo>
                      <a:lnTo>
                        <a:pt x="1942" y="1232"/>
                      </a:lnTo>
                      <a:lnTo>
                        <a:pt x="1973" y="1138"/>
                      </a:lnTo>
                      <a:lnTo>
                        <a:pt x="1999" y="1042"/>
                      </a:lnTo>
                      <a:lnTo>
                        <a:pt x="2014" y="941"/>
                      </a:lnTo>
                      <a:lnTo>
                        <a:pt x="2018" y="838"/>
                      </a:lnTo>
                      <a:lnTo>
                        <a:pt x="2014" y="735"/>
                      </a:lnTo>
                      <a:lnTo>
                        <a:pt x="1999" y="636"/>
                      </a:lnTo>
                      <a:lnTo>
                        <a:pt x="1973" y="538"/>
                      </a:lnTo>
                      <a:lnTo>
                        <a:pt x="1939" y="444"/>
                      </a:lnTo>
                      <a:lnTo>
                        <a:pt x="1896" y="358"/>
                      </a:lnTo>
                      <a:lnTo>
                        <a:pt x="1848" y="276"/>
                      </a:lnTo>
                      <a:lnTo>
                        <a:pt x="1846" y="274"/>
                      </a:lnTo>
                      <a:lnTo>
                        <a:pt x="1726" y="128"/>
                      </a:lnTo>
                      <a:lnTo>
                        <a:pt x="1721" y="123"/>
                      </a:lnTo>
                      <a:lnTo>
                        <a:pt x="1694" y="152"/>
                      </a:lnTo>
                      <a:lnTo>
                        <a:pt x="1572" y="0"/>
                      </a:lnTo>
                      <a:lnTo>
                        <a:pt x="1490" y="-48"/>
                      </a:lnTo>
                      <a:lnTo>
                        <a:pt x="1402" y="-93"/>
                      </a:lnTo>
                      <a:lnTo>
                        <a:pt x="1308" y="-124"/>
                      </a:lnTo>
                      <a:lnTo>
                        <a:pt x="1212" y="-151"/>
                      </a:lnTo>
                      <a:lnTo>
                        <a:pt x="1111" y="-165"/>
                      </a:lnTo>
                      <a:lnTo>
                        <a:pt x="1008" y="-170"/>
                      </a:lnTo>
                      <a:lnTo>
                        <a:pt x="905" y="-165"/>
                      </a:lnTo>
                      <a:lnTo>
                        <a:pt x="806" y="-151"/>
                      </a:lnTo>
                      <a:lnTo>
                        <a:pt x="708" y="-124"/>
                      </a:lnTo>
                      <a:lnTo>
                        <a:pt x="614" y="-91"/>
                      </a:lnTo>
                      <a:lnTo>
                        <a:pt x="528" y="-48"/>
                      </a:lnTo>
                      <a:lnTo>
                        <a:pt x="444" y="0"/>
                      </a:lnTo>
                      <a:lnTo>
                        <a:pt x="324" y="152"/>
                      </a:lnTo>
                      <a:lnTo>
                        <a:pt x="322" y="154"/>
                      </a:lnTo>
                      <a:lnTo>
                        <a:pt x="293" y="128"/>
                      </a:lnTo>
                      <a:lnTo>
                        <a:pt x="173" y="274"/>
                      </a:lnTo>
                      <a:lnTo>
                        <a:pt x="170" y="276"/>
                      </a:lnTo>
                      <a:lnTo>
                        <a:pt x="120" y="360"/>
                      </a:lnTo>
                      <a:lnTo>
                        <a:pt x="77" y="447"/>
                      </a:lnTo>
                      <a:lnTo>
                        <a:pt x="46" y="540"/>
                      </a:lnTo>
                      <a:lnTo>
                        <a:pt x="19" y="636"/>
                      </a:lnTo>
                      <a:lnTo>
                        <a:pt x="5" y="737"/>
                      </a:lnTo>
                      <a:lnTo>
                        <a:pt x="0" y="838"/>
                      </a:lnTo>
                      <a:lnTo>
                        <a:pt x="19" y="839"/>
                      </a:lnTo>
                      <a:lnTo>
                        <a:pt x="38" y="840"/>
                      </a:lnTo>
                      <a:lnTo>
                        <a:pt x="38" y="838"/>
                      </a:lnTo>
                      <a:lnTo>
                        <a:pt x="38" y="839"/>
                      </a:lnTo>
                      <a:lnTo>
                        <a:pt x="43" y="740"/>
                      </a:lnTo>
                      <a:lnTo>
                        <a:pt x="60" y="644"/>
                      </a:lnTo>
                      <a:lnTo>
                        <a:pt x="84" y="550"/>
                      </a:lnTo>
                      <a:lnTo>
                        <a:pt x="115" y="461"/>
                      </a:lnTo>
                      <a:lnTo>
                        <a:pt x="156" y="377"/>
                      </a:lnTo>
                      <a:lnTo>
                        <a:pt x="204" y="296"/>
                      </a:lnTo>
                      <a:lnTo>
                        <a:pt x="204" y="298"/>
                      </a:lnTo>
                      <a:lnTo>
                        <a:pt x="323" y="153"/>
                      </a:lnTo>
                      <a:lnTo>
                        <a:pt x="468" y="34"/>
                      </a:lnTo>
                      <a:lnTo>
                        <a:pt x="466" y="36"/>
                      </a:lnTo>
                      <a:lnTo>
                        <a:pt x="547" y="-14"/>
                      </a:lnTo>
                      <a:lnTo>
                        <a:pt x="634" y="-55"/>
                      </a:lnTo>
                      <a:lnTo>
                        <a:pt x="722" y="-86"/>
                      </a:lnTo>
                      <a:lnTo>
                        <a:pt x="816" y="-112"/>
                      </a:lnTo>
                      <a:lnTo>
                        <a:pt x="912" y="-127"/>
                      </a:lnTo>
                      <a:lnTo>
                        <a:pt x="1010" y="-132"/>
                      </a:lnTo>
                      <a:lnTo>
                        <a:pt x="1109" y="-127"/>
                      </a:lnTo>
                      <a:lnTo>
                        <a:pt x="1205" y="-110"/>
                      </a:lnTo>
                      <a:lnTo>
                        <a:pt x="1298" y="-86"/>
                      </a:lnTo>
                      <a:lnTo>
                        <a:pt x="1387" y="-55"/>
                      </a:lnTo>
                      <a:lnTo>
                        <a:pt x="1471" y="-12"/>
                      </a:lnTo>
                      <a:lnTo>
                        <a:pt x="1553" y="36"/>
                      </a:lnTo>
                      <a:lnTo>
                        <a:pt x="1550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21">
                  <a:extLst>
                    <a:ext uri="{FF2B5EF4-FFF2-40B4-BE49-F238E27FC236}">
                      <a16:creationId xmlns:a16="http://schemas.microsoft.com/office/drawing/2014/main" id="{BAE7A7CC-98B9-D61E-9E90-60A03A3863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7466 5772"/>
                    <a:gd name="T1" fmla="*/ T0 w 2018"/>
                    <a:gd name="T2" fmla="+- 0 14 -138"/>
                    <a:gd name="T3" fmla="*/ 14 h 1846"/>
                    <a:gd name="T4" fmla="+- 0 7493 5772"/>
                    <a:gd name="T5" fmla="*/ T4 w 2018"/>
                    <a:gd name="T6" fmla="+- 0 -15 -138"/>
                    <a:gd name="T7" fmla="*/ -15 h 1846"/>
                    <a:gd name="T8" fmla="+- 0 7349 5772"/>
                    <a:gd name="T9" fmla="*/ T8 w 2018"/>
                    <a:gd name="T10" fmla="+- 0 -135 -138"/>
                    <a:gd name="T11" fmla="*/ -135 h 1846"/>
                    <a:gd name="T12" fmla="+- 0 7344 5772"/>
                    <a:gd name="T13" fmla="*/ T12 w 2018"/>
                    <a:gd name="T14" fmla="+- 0 -138 -138"/>
                    <a:gd name="T15" fmla="*/ -138 h 1846"/>
                    <a:gd name="T16" fmla="+- 0 7466 5772"/>
                    <a:gd name="T17" fmla="*/ T16 w 2018"/>
                    <a:gd name="T18" fmla="+- 0 14 -138"/>
                    <a:gd name="T19" fmla="*/ 14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018" h="1846">
                      <a:moveTo>
                        <a:pt x="1694" y="152"/>
                      </a:moveTo>
                      <a:lnTo>
                        <a:pt x="1721" y="123"/>
                      </a:lnTo>
                      <a:lnTo>
                        <a:pt x="1577" y="3"/>
                      </a:lnTo>
                      <a:lnTo>
                        <a:pt x="1572" y="0"/>
                      </a:lnTo>
                      <a:lnTo>
                        <a:pt x="1694" y="1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20">
                  <a:extLst>
                    <a:ext uri="{FF2B5EF4-FFF2-40B4-BE49-F238E27FC236}">
                      <a16:creationId xmlns:a16="http://schemas.microsoft.com/office/drawing/2014/main" id="{15A53055-2133-55BD-E935-4712E388F4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7493 5772"/>
                    <a:gd name="T1" fmla="*/ T0 w 2018"/>
                    <a:gd name="T2" fmla="+- 0 1418 -138"/>
                    <a:gd name="T3" fmla="*/ 1418 h 1846"/>
                    <a:gd name="T4" fmla="+- 0 7466 5772"/>
                    <a:gd name="T5" fmla="*/ T4 w 2018"/>
                    <a:gd name="T6" fmla="+- 0 1389 -138"/>
                    <a:gd name="T7" fmla="*/ 1389 h 1846"/>
                    <a:gd name="T8" fmla="+- 0 7349 5772"/>
                    <a:gd name="T9" fmla="*/ T8 w 2018"/>
                    <a:gd name="T10" fmla="+- 0 1538 -138"/>
                    <a:gd name="T11" fmla="*/ 1538 h 1846"/>
                    <a:gd name="T12" fmla="+- 0 7493 5772"/>
                    <a:gd name="T13" fmla="*/ T12 w 2018"/>
                    <a:gd name="T14" fmla="+- 0 1418 -138"/>
                    <a:gd name="T15" fmla="*/ 1418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18" h="1846">
                      <a:moveTo>
                        <a:pt x="1721" y="1556"/>
                      </a:moveTo>
                      <a:lnTo>
                        <a:pt x="1694" y="1527"/>
                      </a:lnTo>
                      <a:lnTo>
                        <a:pt x="1577" y="1676"/>
                      </a:lnTo>
                      <a:lnTo>
                        <a:pt x="1721" y="15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9">
                  <a:extLst>
                    <a:ext uri="{FF2B5EF4-FFF2-40B4-BE49-F238E27FC236}">
                      <a16:creationId xmlns:a16="http://schemas.microsoft.com/office/drawing/2014/main" id="{63259AD8-0149-23EE-26E5-1AE7A3F2EB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7469 5772"/>
                    <a:gd name="T1" fmla="*/ T0 w 2018"/>
                    <a:gd name="T2" fmla="+- 0 1386 -138"/>
                    <a:gd name="T3" fmla="*/ 1386 h 1846"/>
                    <a:gd name="T4" fmla="+- 0 7586 5772"/>
                    <a:gd name="T5" fmla="*/ T4 w 2018"/>
                    <a:gd name="T6" fmla="+- 0 1242 -138"/>
                    <a:gd name="T7" fmla="*/ 1242 h 1846"/>
                    <a:gd name="T8" fmla="+- 0 7467 5772"/>
                    <a:gd name="T9" fmla="*/ T8 w 2018"/>
                    <a:gd name="T10" fmla="+- 0 1387 -138"/>
                    <a:gd name="T11" fmla="*/ 1387 h 1846"/>
                    <a:gd name="T12" fmla="+- 0 7469 5772"/>
                    <a:gd name="T13" fmla="*/ T12 w 2018"/>
                    <a:gd name="T14" fmla="+- 0 1386 -138"/>
                    <a:gd name="T15" fmla="*/ 1386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18" h="1846">
                      <a:moveTo>
                        <a:pt x="1697" y="1524"/>
                      </a:moveTo>
                      <a:lnTo>
                        <a:pt x="1814" y="1380"/>
                      </a:lnTo>
                      <a:lnTo>
                        <a:pt x="1695" y="1525"/>
                      </a:lnTo>
                      <a:lnTo>
                        <a:pt x="1697" y="15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18">
                  <a:extLst>
                    <a:ext uri="{FF2B5EF4-FFF2-40B4-BE49-F238E27FC236}">
                      <a16:creationId xmlns:a16="http://schemas.microsoft.com/office/drawing/2014/main" id="{60724BC1-7128-38D6-85BA-721BE17279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2" y="-138"/>
                  <a:ext cx="2018" cy="1846"/>
                </a:xfrm>
                <a:custGeom>
                  <a:avLst/>
                  <a:gdLst>
                    <a:gd name="T0" fmla="+- 0 7586 5772"/>
                    <a:gd name="T1" fmla="*/ T0 w 2018"/>
                    <a:gd name="T2" fmla="+- 0 160 -138"/>
                    <a:gd name="T3" fmla="*/ 160 h 1846"/>
                    <a:gd name="T4" fmla="+- 0 7469 5772"/>
                    <a:gd name="T5" fmla="*/ T4 w 2018"/>
                    <a:gd name="T6" fmla="+- 0 16 -138"/>
                    <a:gd name="T7" fmla="*/ 16 h 1846"/>
                    <a:gd name="T8" fmla="+- 0 7467 5772"/>
                    <a:gd name="T9" fmla="*/ T8 w 2018"/>
                    <a:gd name="T10" fmla="+- 0 15 -138"/>
                    <a:gd name="T11" fmla="*/ 15 h 1846"/>
                    <a:gd name="T12" fmla="+- 0 7586 5772"/>
                    <a:gd name="T13" fmla="*/ T12 w 2018"/>
                    <a:gd name="T14" fmla="+- 0 160 -138"/>
                    <a:gd name="T15" fmla="*/ 160 h 184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18" h="1846">
                      <a:moveTo>
                        <a:pt x="1814" y="298"/>
                      </a:moveTo>
                      <a:lnTo>
                        <a:pt x="1697" y="154"/>
                      </a:lnTo>
                      <a:lnTo>
                        <a:pt x="1695" y="153"/>
                      </a:lnTo>
                      <a:lnTo>
                        <a:pt x="1814" y="2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" name="Group 13">
            <a:extLst>
              <a:ext uri="{FF2B5EF4-FFF2-40B4-BE49-F238E27FC236}">
                <a16:creationId xmlns:a16="http://schemas.microsoft.com/office/drawing/2014/main" id="{F790816A-0B0D-AEB0-A09E-B98E44CAFAA6}"/>
              </a:ext>
            </a:extLst>
          </p:cNvPr>
          <p:cNvGrpSpPr>
            <a:grpSpLocks/>
          </p:cNvGrpSpPr>
          <p:nvPr/>
        </p:nvGrpSpPr>
        <p:grpSpPr bwMode="auto">
          <a:xfrm>
            <a:off x="5582371" y="5235093"/>
            <a:ext cx="526881" cy="432236"/>
            <a:chOff x="8083" y="290"/>
            <a:chExt cx="842" cy="845"/>
          </a:xfrm>
        </p:grpSpPr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B8CBC13F-FFC9-D5D3-7ACC-8C36590B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3" y="290"/>
              <a:ext cx="842" cy="845"/>
            </a:xfrm>
            <a:custGeom>
              <a:avLst/>
              <a:gdLst>
                <a:gd name="T0" fmla="+- 0 8640 8083"/>
                <a:gd name="T1" fmla="*/ T0 w 842"/>
                <a:gd name="T2" fmla="+- 0 578 290"/>
                <a:gd name="T3" fmla="*/ 578 h 845"/>
                <a:gd name="T4" fmla="+- 0 8640 8083"/>
                <a:gd name="T5" fmla="*/ T4 w 842"/>
                <a:gd name="T6" fmla="+- 0 290 290"/>
                <a:gd name="T7" fmla="*/ 290 h 845"/>
                <a:gd name="T8" fmla="+- 0 8369 8083"/>
                <a:gd name="T9" fmla="*/ T8 w 842"/>
                <a:gd name="T10" fmla="+- 0 290 290"/>
                <a:gd name="T11" fmla="*/ 290 h 845"/>
                <a:gd name="T12" fmla="+- 0 8369 8083"/>
                <a:gd name="T13" fmla="*/ T12 w 842"/>
                <a:gd name="T14" fmla="+- 0 578 290"/>
                <a:gd name="T15" fmla="*/ 578 h 845"/>
                <a:gd name="T16" fmla="+- 0 8083 8083"/>
                <a:gd name="T17" fmla="*/ T16 w 842"/>
                <a:gd name="T18" fmla="+- 0 578 290"/>
                <a:gd name="T19" fmla="*/ 578 h 845"/>
                <a:gd name="T20" fmla="+- 0 8083 8083"/>
                <a:gd name="T21" fmla="*/ T20 w 842"/>
                <a:gd name="T22" fmla="+- 0 846 290"/>
                <a:gd name="T23" fmla="*/ 846 h 845"/>
                <a:gd name="T24" fmla="+- 0 8369 8083"/>
                <a:gd name="T25" fmla="*/ T24 w 842"/>
                <a:gd name="T26" fmla="+- 0 846 290"/>
                <a:gd name="T27" fmla="*/ 846 h 845"/>
                <a:gd name="T28" fmla="+- 0 8369 8083"/>
                <a:gd name="T29" fmla="*/ T28 w 842"/>
                <a:gd name="T30" fmla="+- 0 1134 290"/>
                <a:gd name="T31" fmla="*/ 1134 h 845"/>
                <a:gd name="T32" fmla="+- 0 8640 8083"/>
                <a:gd name="T33" fmla="*/ T32 w 842"/>
                <a:gd name="T34" fmla="+- 0 1134 290"/>
                <a:gd name="T35" fmla="*/ 1134 h 845"/>
                <a:gd name="T36" fmla="+- 0 8640 8083"/>
                <a:gd name="T37" fmla="*/ T36 w 842"/>
                <a:gd name="T38" fmla="+- 0 846 290"/>
                <a:gd name="T39" fmla="*/ 846 h 845"/>
                <a:gd name="T40" fmla="+- 0 8926 8083"/>
                <a:gd name="T41" fmla="*/ T40 w 842"/>
                <a:gd name="T42" fmla="+- 0 846 290"/>
                <a:gd name="T43" fmla="*/ 846 h 845"/>
                <a:gd name="T44" fmla="+- 0 8926 8083"/>
                <a:gd name="T45" fmla="*/ T44 w 842"/>
                <a:gd name="T46" fmla="+- 0 578 290"/>
                <a:gd name="T47" fmla="*/ 578 h 845"/>
                <a:gd name="T48" fmla="+- 0 8640 8083"/>
                <a:gd name="T49" fmla="*/ T48 w 842"/>
                <a:gd name="T50" fmla="+- 0 578 290"/>
                <a:gd name="T51" fmla="*/ 578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42" h="845">
                  <a:moveTo>
                    <a:pt x="557" y="288"/>
                  </a:moveTo>
                  <a:lnTo>
                    <a:pt x="557" y="0"/>
                  </a:lnTo>
                  <a:lnTo>
                    <a:pt x="286" y="0"/>
                  </a:lnTo>
                  <a:lnTo>
                    <a:pt x="286" y="288"/>
                  </a:lnTo>
                  <a:lnTo>
                    <a:pt x="0" y="288"/>
                  </a:lnTo>
                  <a:lnTo>
                    <a:pt x="0" y="556"/>
                  </a:lnTo>
                  <a:lnTo>
                    <a:pt x="286" y="556"/>
                  </a:lnTo>
                  <a:lnTo>
                    <a:pt x="286" y="844"/>
                  </a:lnTo>
                  <a:lnTo>
                    <a:pt x="557" y="844"/>
                  </a:lnTo>
                  <a:lnTo>
                    <a:pt x="557" y="556"/>
                  </a:lnTo>
                  <a:lnTo>
                    <a:pt x="843" y="556"/>
                  </a:lnTo>
                  <a:lnTo>
                    <a:pt x="843" y="288"/>
                  </a:lnTo>
                  <a:lnTo>
                    <a:pt x="557" y="288"/>
                  </a:lnTo>
                  <a:close/>
                </a:path>
              </a:pathLst>
            </a:custGeom>
            <a:solidFill>
              <a:srgbClr val="566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4">
            <a:extLst>
              <a:ext uri="{FF2B5EF4-FFF2-40B4-BE49-F238E27FC236}">
                <a16:creationId xmlns:a16="http://schemas.microsoft.com/office/drawing/2014/main" id="{5C68D262-8530-1749-50BB-4CDCB8960E0C}"/>
              </a:ext>
            </a:extLst>
          </p:cNvPr>
          <p:cNvGrpSpPr>
            <a:grpSpLocks/>
          </p:cNvGrpSpPr>
          <p:nvPr/>
        </p:nvGrpSpPr>
        <p:grpSpPr bwMode="auto">
          <a:xfrm>
            <a:off x="6483087" y="4858846"/>
            <a:ext cx="1672064" cy="1492269"/>
            <a:chOff x="12593" y="8218"/>
            <a:chExt cx="2419" cy="1970"/>
          </a:xfrm>
        </p:grpSpPr>
        <p:grpSp>
          <p:nvGrpSpPr>
            <p:cNvPr id="37" name="Group 5">
              <a:extLst>
                <a:ext uri="{FF2B5EF4-FFF2-40B4-BE49-F238E27FC236}">
                  <a16:creationId xmlns:a16="http://schemas.microsoft.com/office/drawing/2014/main" id="{ECE8CE90-A55F-875C-FF74-8AAE21D014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612" y="8237"/>
              <a:ext cx="2381" cy="1930"/>
              <a:chOff x="12612" y="8237"/>
              <a:chExt cx="2381" cy="1930"/>
            </a:xfrm>
          </p:grpSpPr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id="{AEB37B87-34FD-D8A4-5EE7-F2F9ECF78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2" y="8237"/>
                <a:ext cx="2381" cy="1930"/>
              </a:xfrm>
              <a:custGeom>
                <a:avLst/>
                <a:gdLst>
                  <a:gd name="T0" fmla="+- 0 13680 12612"/>
                  <a:gd name="T1" fmla="*/ T0 w 2381"/>
                  <a:gd name="T2" fmla="+- 0 8242 8237"/>
                  <a:gd name="T3" fmla="*/ 8242 h 1930"/>
                  <a:gd name="T4" fmla="+- 0 13447 12612"/>
                  <a:gd name="T5" fmla="*/ T4 w 2381"/>
                  <a:gd name="T6" fmla="+- 0 8280 8237"/>
                  <a:gd name="T7" fmla="*/ 8280 h 1930"/>
                  <a:gd name="T8" fmla="+- 0 13236 12612"/>
                  <a:gd name="T9" fmla="*/ T8 w 2381"/>
                  <a:gd name="T10" fmla="+- 0 8352 8237"/>
                  <a:gd name="T11" fmla="*/ 8352 h 1930"/>
                  <a:gd name="T12" fmla="+- 0 13046 12612"/>
                  <a:gd name="T13" fmla="*/ T12 w 2381"/>
                  <a:gd name="T14" fmla="+- 0 8458 8237"/>
                  <a:gd name="T15" fmla="*/ 8458 h 1930"/>
                  <a:gd name="T16" fmla="+- 0 12883 12612"/>
                  <a:gd name="T17" fmla="*/ T16 w 2381"/>
                  <a:gd name="T18" fmla="+- 0 8587 8237"/>
                  <a:gd name="T19" fmla="*/ 8587 h 1930"/>
                  <a:gd name="T20" fmla="+- 0 12756 12612"/>
                  <a:gd name="T21" fmla="*/ T20 w 2381"/>
                  <a:gd name="T22" fmla="+- 0 8741 8237"/>
                  <a:gd name="T23" fmla="*/ 8741 h 1930"/>
                  <a:gd name="T24" fmla="+- 0 12667 12612"/>
                  <a:gd name="T25" fmla="*/ T24 w 2381"/>
                  <a:gd name="T26" fmla="+- 0 8916 8237"/>
                  <a:gd name="T27" fmla="*/ 8916 h 1930"/>
                  <a:gd name="T28" fmla="+- 0 12619 12612"/>
                  <a:gd name="T29" fmla="*/ T28 w 2381"/>
                  <a:gd name="T30" fmla="+- 0 9103 8237"/>
                  <a:gd name="T31" fmla="*/ 9103 h 1930"/>
                  <a:gd name="T32" fmla="+- 0 12619 12612"/>
                  <a:gd name="T33" fmla="*/ T32 w 2381"/>
                  <a:gd name="T34" fmla="+- 0 9300 8237"/>
                  <a:gd name="T35" fmla="*/ 9300 h 1930"/>
                  <a:gd name="T36" fmla="+- 0 12667 12612"/>
                  <a:gd name="T37" fmla="*/ T36 w 2381"/>
                  <a:gd name="T38" fmla="+- 0 9487 8237"/>
                  <a:gd name="T39" fmla="*/ 9487 h 1930"/>
                  <a:gd name="T40" fmla="+- 0 12756 12612"/>
                  <a:gd name="T41" fmla="*/ T40 w 2381"/>
                  <a:gd name="T42" fmla="+- 0 9662 8237"/>
                  <a:gd name="T43" fmla="*/ 9662 h 1930"/>
                  <a:gd name="T44" fmla="+- 0 12883 12612"/>
                  <a:gd name="T45" fmla="*/ T44 w 2381"/>
                  <a:gd name="T46" fmla="+- 0 9816 8237"/>
                  <a:gd name="T47" fmla="*/ 9816 h 1930"/>
                  <a:gd name="T48" fmla="+- 0 13046 12612"/>
                  <a:gd name="T49" fmla="*/ T48 w 2381"/>
                  <a:gd name="T50" fmla="+- 0 9946 8237"/>
                  <a:gd name="T51" fmla="*/ 9946 h 1930"/>
                  <a:gd name="T52" fmla="+- 0 13236 12612"/>
                  <a:gd name="T53" fmla="*/ T52 w 2381"/>
                  <a:gd name="T54" fmla="+- 0 10051 8237"/>
                  <a:gd name="T55" fmla="*/ 10051 h 1930"/>
                  <a:gd name="T56" fmla="+- 0 13447 12612"/>
                  <a:gd name="T57" fmla="*/ T56 w 2381"/>
                  <a:gd name="T58" fmla="+- 0 10123 8237"/>
                  <a:gd name="T59" fmla="*/ 10123 h 1930"/>
                  <a:gd name="T60" fmla="+- 0 13680 12612"/>
                  <a:gd name="T61" fmla="*/ T60 w 2381"/>
                  <a:gd name="T62" fmla="+- 0 10162 8237"/>
                  <a:gd name="T63" fmla="*/ 10162 h 1930"/>
                  <a:gd name="T64" fmla="+- 0 13922 12612"/>
                  <a:gd name="T65" fmla="*/ T64 w 2381"/>
                  <a:gd name="T66" fmla="+- 0 10162 8237"/>
                  <a:gd name="T67" fmla="*/ 10162 h 1930"/>
                  <a:gd name="T68" fmla="+- 0 14155 12612"/>
                  <a:gd name="T69" fmla="*/ T68 w 2381"/>
                  <a:gd name="T70" fmla="+- 0 10123 8237"/>
                  <a:gd name="T71" fmla="*/ 10123 h 1930"/>
                  <a:gd name="T72" fmla="+- 0 14369 12612"/>
                  <a:gd name="T73" fmla="*/ T72 w 2381"/>
                  <a:gd name="T74" fmla="+- 0 10051 8237"/>
                  <a:gd name="T75" fmla="*/ 10051 h 1930"/>
                  <a:gd name="T76" fmla="+- 0 14558 12612"/>
                  <a:gd name="T77" fmla="*/ T76 w 2381"/>
                  <a:gd name="T78" fmla="+- 0 9946 8237"/>
                  <a:gd name="T79" fmla="*/ 9946 h 1930"/>
                  <a:gd name="T80" fmla="+- 0 14722 12612"/>
                  <a:gd name="T81" fmla="*/ T80 w 2381"/>
                  <a:gd name="T82" fmla="+- 0 9816 8237"/>
                  <a:gd name="T83" fmla="*/ 9816 h 1930"/>
                  <a:gd name="T84" fmla="+- 0 14849 12612"/>
                  <a:gd name="T85" fmla="*/ T84 w 2381"/>
                  <a:gd name="T86" fmla="+- 0 9662 8237"/>
                  <a:gd name="T87" fmla="*/ 9662 h 1930"/>
                  <a:gd name="T88" fmla="+- 0 14938 12612"/>
                  <a:gd name="T89" fmla="*/ T88 w 2381"/>
                  <a:gd name="T90" fmla="+- 0 9487 8237"/>
                  <a:gd name="T91" fmla="*/ 9487 h 1930"/>
                  <a:gd name="T92" fmla="+- 0 14986 12612"/>
                  <a:gd name="T93" fmla="*/ T92 w 2381"/>
                  <a:gd name="T94" fmla="+- 0 9300 8237"/>
                  <a:gd name="T95" fmla="*/ 9300 h 1930"/>
                  <a:gd name="T96" fmla="+- 0 14986 12612"/>
                  <a:gd name="T97" fmla="*/ T96 w 2381"/>
                  <a:gd name="T98" fmla="+- 0 9103 8237"/>
                  <a:gd name="T99" fmla="*/ 9103 h 1930"/>
                  <a:gd name="T100" fmla="+- 0 14938 12612"/>
                  <a:gd name="T101" fmla="*/ T100 w 2381"/>
                  <a:gd name="T102" fmla="+- 0 8916 8237"/>
                  <a:gd name="T103" fmla="*/ 8916 h 1930"/>
                  <a:gd name="T104" fmla="+- 0 14849 12612"/>
                  <a:gd name="T105" fmla="*/ T104 w 2381"/>
                  <a:gd name="T106" fmla="+- 0 8741 8237"/>
                  <a:gd name="T107" fmla="*/ 8741 h 1930"/>
                  <a:gd name="T108" fmla="+- 0 14722 12612"/>
                  <a:gd name="T109" fmla="*/ T108 w 2381"/>
                  <a:gd name="T110" fmla="+- 0 8587 8237"/>
                  <a:gd name="T111" fmla="*/ 8587 h 1930"/>
                  <a:gd name="T112" fmla="+- 0 14558 12612"/>
                  <a:gd name="T113" fmla="*/ T112 w 2381"/>
                  <a:gd name="T114" fmla="+- 0 8458 8237"/>
                  <a:gd name="T115" fmla="*/ 8458 h 1930"/>
                  <a:gd name="T116" fmla="+- 0 14369 12612"/>
                  <a:gd name="T117" fmla="*/ T116 w 2381"/>
                  <a:gd name="T118" fmla="+- 0 8352 8237"/>
                  <a:gd name="T119" fmla="*/ 8352 h 1930"/>
                  <a:gd name="T120" fmla="+- 0 14155 12612"/>
                  <a:gd name="T121" fmla="*/ T120 w 2381"/>
                  <a:gd name="T122" fmla="+- 0 8280 8237"/>
                  <a:gd name="T123" fmla="*/ 8280 h 1930"/>
                  <a:gd name="T124" fmla="+- 0 13922 12612"/>
                  <a:gd name="T125" fmla="*/ T124 w 2381"/>
                  <a:gd name="T126" fmla="+- 0 8242 8237"/>
                  <a:gd name="T127" fmla="*/ 8242 h 193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</a:cxnLst>
                <a:rect l="0" t="0" r="r" b="b"/>
                <a:pathLst>
                  <a:path w="2381" h="1930">
                    <a:moveTo>
                      <a:pt x="1190" y="0"/>
                    </a:moveTo>
                    <a:lnTo>
                      <a:pt x="1068" y="5"/>
                    </a:lnTo>
                    <a:lnTo>
                      <a:pt x="950" y="19"/>
                    </a:lnTo>
                    <a:lnTo>
                      <a:pt x="835" y="43"/>
                    </a:lnTo>
                    <a:lnTo>
                      <a:pt x="727" y="77"/>
                    </a:lnTo>
                    <a:lnTo>
                      <a:pt x="624" y="115"/>
                    </a:lnTo>
                    <a:lnTo>
                      <a:pt x="526" y="165"/>
                    </a:lnTo>
                    <a:lnTo>
                      <a:pt x="434" y="221"/>
                    </a:lnTo>
                    <a:lnTo>
                      <a:pt x="350" y="283"/>
                    </a:lnTo>
                    <a:lnTo>
                      <a:pt x="271" y="350"/>
                    </a:lnTo>
                    <a:lnTo>
                      <a:pt x="204" y="427"/>
                    </a:lnTo>
                    <a:lnTo>
                      <a:pt x="144" y="504"/>
                    </a:lnTo>
                    <a:lnTo>
                      <a:pt x="96" y="590"/>
                    </a:lnTo>
                    <a:lnTo>
                      <a:pt x="55" y="679"/>
                    </a:lnTo>
                    <a:lnTo>
                      <a:pt x="24" y="770"/>
                    </a:lnTo>
                    <a:lnTo>
                      <a:pt x="7" y="866"/>
                    </a:lnTo>
                    <a:lnTo>
                      <a:pt x="0" y="965"/>
                    </a:lnTo>
                    <a:lnTo>
                      <a:pt x="7" y="1063"/>
                    </a:lnTo>
                    <a:lnTo>
                      <a:pt x="24" y="1159"/>
                    </a:lnTo>
                    <a:lnTo>
                      <a:pt x="55" y="1250"/>
                    </a:lnTo>
                    <a:lnTo>
                      <a:pt x="96" y="1339"/>
                    </a:lnTo>
                    <a:lnTo>
                      <a:pt x="144" y="1425"/>
                    </a:lnTo>
                    <a:lnTo>
                      <a:pt x="204" y="1505"/>
                    </a:lnTo>
                    <a:lnTo>
                      <a:pt x="271" y="1579"/>
                    </a:lnTo>
                    <a:lnTo>
                      <a:pt x="350" y="1646"/>
                    </a:lnTo>
                    <a:lnTo>
                      <a:pt x="434" y="1709"/>
                    </a:lnTo>
                    <a:lnTo>
                      <a:pt x="526" y="1764"/>
                    </a:lnTo>
                    <a:lnTo>
                      <a:pt x="624" y="1814"/>
                    </a:lnTo>
                    <a:lnTo>
                      <a:pt x="727" y="1853"/>
                    </a:lnTo>
                    <a:lnTo>
                      <a:pt x="835" y="1886"/>
                    </a:lnTo>
                    <a:lnTo>
                      <a:pt x="950" y="1910"/>
                    </a:lnTo>
                    <a:lnTo>
                      <a:pt x="1068" y="1925"/>
                    </a:lnTo>
                    <a:lnTo>
                      <a:pt x="1190" y="1929"/>
                    </a:lnTo>
                    <a:lnTo>
                      <a:pt x="1310" y="1925"/>
                    </a:lnTo>
                    <a:lnTo>
                      <a:pt x="1430" y="1910"/>
                    </a:lnTo>
                    <a:lnTo>
                      <a:pt x="1543" y="1886"/>
                    </a:lnTo>
                    <a:lnTo>
                      <a:pt x="1654" y="1853"/>
                    </a:lnTo>
                    <a:lnTo>
                      <a:pt x="1757" y="1814"/>
                    </a:lnTo>
                    <a:lnTo>
                      <a:pt x="1855" y="1764"/>
                    </a:lnTo>
                    <a:lnTo>
                      <a:pt x="1946" y="1709"/>
                    </a:lnTo>
                    <a:lnTo>
                      <a:pt x="2030" y="1646"/>
                    </a:lnTo>
                    <a:lnTo>
                      <a:pt x="2110" y="1579"/>
                    </a:lnTo>
                    <a:lnTo>
                      <a:pt x="2177" y="1505"/>
                    </a:lnTo>
                    <a:lnTo>
                      <a:pt x="2237" y="1425"/>
                    </a:lnTo>
                    <a:lnTo>
                      <a:pt x="2287" y="1339"/>
                    </a:lnTo>
                    <a:lnTo>
                      <a:pt x="2326" y="1250"/>
                    </a:lnTo>
                    <a:lnTo>
                      <a:pt x="2357" y="1159"/>
                    </a:lnTo>
                    <a:lnTo>
                      <a:pt x="2374" y="1063"/>
                    </a:lnTo>
                    <a:lnTo>
                      <a:pt x="2381" y="965"/>
                    </a:lnTo>
                    <a:lnTo>
                      <a:pt x="2374" y="866"/>
                    </a:lnTo>
                    <a:lnTo>
                      <a:pt x="2357" y="770"/>
                    </a:lnTo>
                    <a:lnTo>
                      <a:pt x="2326" y="679"/>
                    </a:lnTo>
                    <a:lnTo>
                      <a:pt x="2287" y="590"/>
                    </a:lnTo>
                    <a:lnTo>
                      <a:pt x="2237" y="504"/>
                    </a:lnTo>
                    <a:lnTo>
                      <a:pt x="2177" y="427"/>
                    </a:lnTo>
                    <a:lnTo>
                      <a:pt x="2110" y="350"/>
                    </a:lnTo>
                    <a:lnTo>
                      <a:pt x="2030" y="283"/>
                    </a:lnTo>
                    <a:lnTo>
                      <a:pt x="1946" y="221"/>
                    </a:lnTo>
                    <a:lnTo>
                      <a:pt x="1855" y="165"/>
                    </a:lnTo>
                    <a:lnTo>
                      <a:pt x="1757" y="115"/>
                    </a:lnTo>
                    <a:lnTo>
                      <a:pt x="1654" y="77"/>
                    </a:lnTo>
                    <a:lnTo>
                      <a:pt x="1543" y="43"/>
                    </a:lnTo>
                    <a:lnTo>
                      <a:pt x="1430" y="19"/>
                    </a:lnTo>
                    <a:lnTo>
                      <a:pt x="1310" y="5"/>
                    </a:lnTo>
                    <a:lnTo>
                      <a:pt x="1190" y="0"/>
                    </a:lnTo>
                    <a:close/>
                  </a:path>
                </a:pathLst>
              </a:custGeom>
              <a:solidFill>
                <a:srgbClr val="91C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sr-Cyrl-RS" dirty="0"/>
                  <a:t>     </a:t>
                </a:r>
              </a:p>
              <a:p>
                <a:r>
                  <a:rPr lang="sr-Cyrl-RS" dirty="0"/>
                  <a:t>  </a:t>
                </a:r>
                <a:r>
                  <a:rPr lang="sr-Cyrl-RS" sz="1600" b="1" dirty="0"/>
                  <a:t>Средства из осталих извора</a:t>
                </a:r>
              </a:p>
              <a:p>
                <a:r>
                  <a:rPr lang="sr-Cyrl-RS" sz="1200" b="1" dirty="0"/>
                  <a:t>   309.300.000,00 </a:t>
                </a:r>
                <a:endParaRPr lang="en-US" sz="1200" b="1" dirty="0"/>
              </a:p>
            </p:txBody>
          </p:sp>
          <p:grpSp>
            <p:nvGrpSpPr>
              <p:cNvPr id="39" name="Group 6">
                <a:extLst>
                  <a:ext uri="{FF2B5EF4-FFF2-40B4-BE49-F238E27FC236}">
                    <a16:creationId xmlns:a16="http://schemas.microsoft.com/office/drawing/2014/main" id="{B821DE15-F2BD-E7B2-9D8B-0723411A30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93" y="8218"/>
                <a:ext cx="2419" cy="1970"/>
                <a:chOff x="12593" y="8218"/>
                <a:chExt cx="2419" cy="1970"/>
              </a:xfrm>
            </p:grpSpPr>
            <p:sp>
              <p:nvSpPr>
                <p:cNvPr id="40" name="Freeform 9">
                  <a:extLst>
                    <a:ext uri="{FF2B5EF4-FFF2-40B4-BE49-F238E27FC236}">
                      <a16:creationId xmlns:a16="http://schemas.microsoft.com/office/drawing/2014/main" id="{21E2BD70-A495-6309-2597-B1DFC6CB44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3682 12593"/>
                    <a:gd name="T1" fmla="*/ T0 w 2419"/>
                    <a:gd name="T2" fmla="+- 0 10142 8218"/>
                    <a:gd name="T3" fmla="*/ 10142 h 1970"/>
                    <a:gd name="T4" fmla="+- 0 13452 12593"/>
                    <a:gd name="T5" fmla="*/ T4 w 2419"/>
                    <a:gd name="T6" fmla="+- 0 10104 8218"/>
                    <a:gd name="T7" fmla="*/ 10104 h 1970"/>
                    <a:gd name="T8" fmla="+- 0 13243 12593"/>
                    <a:gd name="T9" fmla="*/ T8 w 2419"/>
                    <a:gd name="T10" fmla="+- 0 10032 8218"/>
                    <a:gd name="T11" fmla="*/ 10032 h 1970"/>
                    <a:gd name="T12" fmla="+- 0 13056 12593"/>
                    <a:gd name="T13" fmla="*/ T12 w 2419"/>
                    <a:gd name="T14" fmla="+- 0 9931 8218"/>
                    <a:gd name="T15" fmla="*/ 9931 h 1970"/>
                    <a:gd name="T16" fmla="+- 0 12898 12593"/>
                    <a:gd name="T17" fmla="*/ T16 w 2419"/>
                    <a:gd name="T18" fmla="+- 0 9802 8218"/>
                    <a:gd name="T19" fmla="*/ 9802 h 1970"/>
                    <a:gd name="T20" fmla="+- 0 12773 12593"/>
                    <a:gd name="T21" fmla="*/ T20 w 2419"/>
                    <a:gd name="T22" fmla="+- 0 9650 8218"/>
                    <a:gd name="T23" fmla="*/ 9650 h 1970"/>
                    <a:gd name="T24" fmla="+- 0 12684 12593"/>
                    <a:gd name="T25" fmla="*/ T24 w 2419"/>
                    <a:gd name="T26" fmla="+- 0 9480 8218"/>
                    <a:gd name="T27" fmla="*/ 9480 h 1970"/>
                    <a:gd name="T28" fmla="+- 0 12742 12593"/>
                    <a:gd name="T29" fmla="*/ T28 w 2419"/>
                    <a:gd name="T30" fmla="+- 0 9674 8218"/>
                    <a:gd name="T31" fmla="*/ 9674 h 1970"/>
                    <a:gd name="T32" fmla="+- 0 12871 12593"/>
                    <a:gd name="T33" fmla="*/ T32 w 2419"/>
                    <a:gd name="T34" fmla="+- 0 9833 8218"/>
                    <a:gd name="T35" fmla="*/ 9833 h 1970"/>
                    <a:gd name="T36" fmla="+- 0 13034 12593"/>
                    <a:gd name="T37" fmla="*/ T36 w 2419"/>
                    <a:gd name="T38" fmla="+- 0 9965 8218"/>
                    <a:gd name="T39" fmla="*/ 9965 h 1970"/>
                    <a:gd name="T40" fmla="+- 0 13229 12593"/>
                    <a:gd name="T41" fmla="*/ T40 w 2419"/>
                    <a:gd name="T42" fmla="+- 0 10070 8218"/>
                    <a:gd name="T43" fmla="*/ 10070 h 1970"/>
                    <a:gd name="T44" fmla="+- 0 13445 12593"/>
                    <a:gd name="T45" fmla="*/ T44 w 2419"/>
                    <a:gd name="T46" fmla="+- 0 10145 8218"/>
                    <a:gd name="T47" fmla="*/ 10145 h 1970"/>
                    <a:gd name="T48" fmla="+- 0 13680 12593"/>
                    <a:gd name="T49" fmla="*/ T48 w 2419"/>
                    <a:gd name="T50" fmla="+- 0 10183 8218"/>
                    <a:gd name="T51" fmla="*/ 10183 h 1970"/>
                    <a:gd name="T52" fmla="+- 0 13925 12593"/>
                    <a:gd name="T53" fmla="*/ T52 w 2419"/>
                    <a:gd name="T54" fmla="+- 0 10183 8218"/>
                    <a:gd name="T55" fmla="*/ 10183 h 1970"/>
                    <a:gd name="T56" fmla="+- 0 14162 12593"/>
                    <a:gd name="T57" fmla="*/ T56 w 2419"/>
                    <a:gd name="T58" fmla="+- 0 10142 8218"/>
                    <a:gd name="T59" fmla="*/ 10142 h 1970"/>
                    <a:gd name="T60" fmla="+- 0 14378 12593"/>
                    <a:gd name="T61" fmla="*/ T60 w 2419"/>
                    <a:gd name="T62" fmla="+- 0 10070 8218"/>
                    <a:gd name="T63" fmla="*/ 10070 h 1970"/>
                    <a:gd name="T64" fmla="+- 0 14570 12593"/>
                    <a:gd name="T65" fmla="*/ T64 w 2419"/>
                    <a:gd name="T66" fmla="+- 0 9965 8218"/>
                    <a:gd name="T67" fmla="*/ 9965 h 1970"/>
                    <a:gd name="T68" fmla="+- 0 14736 12593"/>
                    <a:gd name="T69" fmla="*/ T68 w 2419"/>
                    <a:gd name="T70" fmla="+- 0 9830 8218"/>
                    <a:gd name="T71" fmla="*/ 9830 h 1970"/>
                    <a:gd name="T72" fmla="+- 0 14866 12593"/>
                    <a:gd name="T73" fmla="*/ T72 w 2419"/>
                    <a:gd name="T74" fmla="+- 0 9672 8218"/>
                    <a:gd name="T75" fmla="*/ 9672 h 1970"/>
                    <a:gd name="T76" fmla="+- 0 14957 12593"/>
                    <a:gd name="T77" fmla="*/ T76 w 2419"/>
                    <a:gd name="T78" fmla="+- 0 9494 8218"/>
                    <a:gd name="T79" fmla="*/ 9494 h 1970"/>
                    <a:gd name="T80" fmla="+- 0 15005 12593"/>
                    <a:gd name="T81" fmla="*/ T80 w 2419"/>
                    <a:gd name="T82" fmla="+- 0 9302 8218"/>
                    <a:gd name="T83" fmla="*/ 9302 h 1970"/>
                    <a:gd name="T84" fmla="+- 0 15005 12593"/>
                    <a:gd name="T85" fmla="*/ T84 w 2419"/>
                    <a:gd name="T86" fmla="+- 0 9101 8218"/>
                    <a:gd name="T87" fmla="*/ 9101 h 1970"/>
                    <a:gd name="T88" fmla="+- 0 14957 12593"/>
                    <a:gd name="T89" fmla="*/ T88 w 2419"/>
                    <a:gd name="T90" fmla="+- 0 8909 8218"/>
                    <a:gd name="T91" fmla="*/ 8909 h 1970"/>
                    <a:gd name="T92" fmla="+- 0 14863 12593"/>
                    <a:gd name="T93" fmla="*/ T92 w 2419"/>
                    <a:gd name="T94" fmla="+- 0 8731 8218"/>
                    <a:gd name="T95" fmla="*/ 8731 h 1970"/>
                    <a:gd name="T96" fmla="+- 0 14734 12593"/>
                    <a:gd name="T97" fmla="*/ T96 w 2419"/>
                    <a:gd name="T98" fmla="+- 0 8575 8218"/>
                    <a:gd name="T99" fmla="*/ 8575 h 1970"/>
                    <a:gd name="T100" fmla="+- 0 14570 12593"/>
                    <a:gd name="T101" fmla="*/ T100 w 2419"/>
                    <a:gd name="T102" fmla="+- 0 8441 8218"/>
                    <a:gd name="T103" fmla="*/ 8441 h 1970"/>
                    <a:gd name="T104" fmla="+- 0 14376 12593"/>
                    <a:gd name="T105" fmla="*/ T104 w 2419"/>
                    <a:gd name="T106" fmla="+- 0 8335 8218"/>
                    <a:gd name="T107" fmla="*/ 8335 h 1970"/>
                    <a:gd name="T108" fmla="+- 0 14160 12593"/>
                    <a:gd name="T109" fmla="*/ T108 w 2419"/>
                    <a:gd name="T110" fmla="+- 0 8263 8218"/>
                    <a:gd name="T111" fmla="*/ 8263 h 1970"/>
                    <a:gd name="T112" fmla="+- 0 13925 12593"/>
                    <a:gd name="T113" fmla="*/ T112 w 2419"/>
                    <a:gd name="T114" fmla="+- 0 8222 8218"/>
                    <a:gd name="T115" fmla="*/ 8222 h 1970"/>
                    <a:gd name="T116" fmla="+- 0 13678 12593"/>
                    <a:gd name="T117" fmla="*/ T116 w 2419"/>
                    <a:gd name="T118" fmla="+- 0 8222 8218"/>
                    <a:gd name="T119" fmla="*/ 8222 h 1970"/>
                    <a:gd name="T120" fmla="+- 0 13442 12593"/>
                    <a:gd name="T121" fmla="*/ T120 w 2419"/>
                    <a:gd name="T122" fmla="+- 0 8263 8218"/>
                    <a:gd name="T123" fmla="*/ 8263 h 1970"/>
                    <a:gd name="T124" fmla="+- 0 13226 12593"/>
                    <a:gd name="T125" fmla="*/ T124 w 2419"/>
                    <a:gd name="T126" fmla="+- 0 8335 8218"/>
                    <a:gd name="T127" fmla="*/ 8335 h 1970"/>
                    <a:gd name="T128" fmla="+- 0 13034 12593"/>
                    <a:gd name="T129" fmla="*/ T128 w 2419"/>
                    <a:gd name="T130" fmla="+- 0 8441 8218"/>
                    <a:gd name="T131" fmla="*/ 8441 h 1970"/>
                    <a:gd name="T132" fmla="+- 0 12869 12593"/>
                    <a:gd name="T133" fmla="*/ T132 w 2419"/>
                    <a:gd name="T134" fmla="+- 0 8575 8218"/>
                    <a:gd name="T135" fmla="*/ 8575 h 1970"/>
                    <a:gd name="T136" fmla="+- 0 12739 12593"/>
                    <a:gd name="T137" fmla="*/ T136 w 2419"/>
                    <a:gd name="T138" fmla="+- 0 8734 8218"/>
                    <a:gd name="T139" fmla="*/ 8734 h 1970"/>
                    <a:gd name="T140" fmla="+- 0 12648 12593"/>
                    <a:gd name="T141" fmla="*/ T140 w 2419"/>
                    <a:gd name="T142" fmla="+- 0 8911 8218"/>
                    <a:gd name="T143" fmla="*/ 8911 h 1970"/>
                    <a:gd name="T144" fmla="+- 0 12634 12593"/>
                    <a:gd name="T145" fmla="*/ T144 w 2419"/>
                    <a:gd name="T146" fmla="+- 0 9204 8218"/>
                    <a:gd name="T147" fmla="*/ 9204 h 1970"/>
                    <a:gd name="T148" fmla="+- 0 12648 12593"/>
                    <a:gd name="T149" fmla="*/ T148 w 2419"/>
                    <a:gd name="T150" fmla="+- 0 9497 8218"/>
                    <a:gd name="T151" fmla="*/ 9497 h 1970"/>
                    <a:gd name="T152" fmla="+- 0 12634 12593"/>
                    <a:gd name="T153" fmla="*/ T152 w 2419"/>
                    <a:gd name="T154" fmla="+- 0 9203 8218"/>
                    <a:gd name="T155" fmla="*/ 9203 h 1970"/>
                    <a:gd name="T156" fmla="+- 0 12658 12593"/>
                    <a:gd name="T157" fmla="*/ T156 w 2419"/>
                    <a:gd name="T158" fmla="+- 0 9012 8218"/>
                    <a:gd name="T159" fmla="*/ 9012 h 1970"/>
                    <a:gd name="T160" fmla="+- 0 12725 12593"/>
                    <a:gd name="T161" fmla="*/ T160 w 2419"/>
                    <a:gd name="T162" fmla="+- 0 8837 8218"/>
                    <a:gd name="T163" fmla="*/ 8837 h 1970"/>
                    <a:gd name="T164" fmla="+- 0 12833 12593"/>
                    <a:gd name="T165" fmla="*/ T164 w 2419"/>
                    <a:gd name="T166" fmla="+- 0 8676 8218"/>
                    <a:gd name="T167" fmla="*/ 8676 h 1970"/>
                    <a:gd name="T168" fmla="+- 0 12974 12593"/>
                    <a:gd name="T169" fmla="*/ T168 w 2419"/>
                    <a:gd name="T170" fmla="+- 0 8534 8218"/>
                    <a:gd name="T171" fmla="*/ 8534 h 1970"/>
                    <a:gd name="T172" fmla="+- 0 13147 12593"/>
                    <a:gd name="T173" fmla="*/ T172 w 2419"/>
                    <a:gd name="T174" fmla="+- 0 8419 8218"/>
                    <a:gd name="T175" fmla="*/ 8419 h 1970"/>
                    <a:gd name="T176" fmla="+- 0 13346 12593"/>
                    <a:gd name="T177" fmla="*/ T176 w 2419"/>
                    <a:gd name="T178" fmla="+- 0 8333 8218"/>
                    <a:gd name="T179" fmla="*/ 8333 h 1970"/>
                    <a:gd name="T180" fmla="+- 0 13565 12593"/>
                    <a:gd name="T181" fmla="*/ T180 w 2419"/>
                    <a:gd name="T182" fmla="+- 0 8278 8218"/>
                    <a:gd name="T183" fmla="*/ 8278 h 1970"/>
                    <a:gd name="T184" fmla="+- 0 13802 12593"/>
                    <a:gd name="T185" fmla="*/ T184 w 2419"/>
                    <a:gd name="T186" fmla="+- 0 8258 8218"/>
                    <a:gd name="T187" fmla="*/ 8258 h 1970"/>
                    <a:gd name="T188" fmla="+- 0 14040 12593"/>
                    <a:gd name="T189" fmla="*/ T188 w 2419"/>
                    <a:gd name="T190" fmla="+- 0 8278 8218"/>
                    <a:gd name="T191" fmla="*/ 8278 h 1970"/>
                    <a:gd name="T192" fmla="+- 0 14261 12593"/>
                    <a:gd name="T193" fmla="*/ T192 w 2419"/>
                    <a:gd name="T194" fmla="+- 0 8333 8218"/>
                    <a:gd name="T195" fmla="*/ 8333 h 1970"/>
                    <a:gd name="T196" fmla="+- 0 14458 12593"/>
                    <a:gd name="T197" fmla="*/ T196 w 2419"/>
                    <a:gd name="T198" fmla="+- 0 8422 8218"/>
                    <a:gd name="T199" fmla="*/ 8422 h 1970"/>
                    <a:gd name="T200" fmla="+- 0 14630 12593"/>
                    <a:gd name="T201" fmla="*/ T200 w 2419"/>
                    <a:gd name="T202" fmla="+- 0 8537 8218"/>
                    <a:gd name="T203" fmla="*/ 8537 h 1970"/>
                    <a:gd name="T204" fmla="+- 0 14774 12593"/>
                    <a:gd name="T205" fmla="*/ T204 w 2419"/>
                    <a:gd name="T206" fmla="+- 0 8678 8218"/>
                    <a:gd name="T207" fmla="*/ 8678 h 1970"/>
                    <a:gd name="T208" fmla="+- 0 14880 12593"/>
                    <a:gd name="T209" fmla="*/ T208 w 2419"/>
                    <a:gd name="T210" fmla="+- 0 8839 8218"/>
                    <a:gd name="T211" fmla="*/ 8839 h 1970"/>
                    <a:gd name="T212" fmla="+- 0 14950 12593"/>
                    <a:gd name="T213" fmla="*/ T212 w 2419"/>
                    <a:gd name="T214" fmla="+- 0 9014 8218"/>
                    <a:gd name="T215" fmla="*/ 9014 h 1970"/>
                    <a:gd name="T216" fmla="+- 0 14971 12593"/>
                    <a:gd name="T217" fmla="*/ T216 w 2419"/>
                    <a:gd name="T218" fmla="+- 0 9204 8218"/>
                    <a:gd name="T219" fmla="*/ 9204 h 1970"/>
                    <a:gd name="T220" fmla="+- 0 14950 12593"/>
                    <a:gd name="T221" fmla="*/ T220 w 2419"/>
                    <a:gd name="T222" fmla="+- 0 9394 8218"/>
                    <a:gd name="T223" fmla="*/ 9394 h 1970"/>
                    <a:gd name="T224" fmla="+- 0 14880 12593"/>
                    <a:gd name="T225" fmla="*/ T224 w 2419"/>
                    <a:gd name="T226" fmla="+- 0 9569 8218"/>
                    <a:gd name="T227" fmla="*/ 9569 h 1970"/>
                    <a:gd name="T228" fmla="+- 0 14772 12593"/>
                    <a:gd name="T229" fmla="*/ T228 w 2419"/>
                    <a:gd name="T230" fmla="+- 0 9730 8218"/>
                    <a:gd name="T231" fmla="*/ 9730 h 1970"/>
                    <a:gd name="T232" fmla="+- 0 14630 12593"/>
                    <a:gd name="T233" fmla="*/ T232 w 2419"/>
                    <a:gd name="T234" fmla="+- 0 9871 8218"/>
                    <a:gd name="T235" fmla="*/ 9871 h 1970"/>
                    <a:gd name="T236" fmla="+- 0 14458 12593"/>
                    <a:gd name="T237" fmla="*/ T236 w 2419"/>
                    <a:gd name="T238" fmla="+- 0 9986 8218"/>
                    <a:gd name="T239" fmla="*/ 9986 h 1970"/>
                    <a:gd name="T240" fmla="+- 0 14258 12593"/>
                    <a:gd name="T241" fmla="*/ T240 w 2419"/>
                    <a:gd name="T242" fmla="+- 0 10073 8218"/>
                    <a:gd name="T243" fmla="*/ 10073 h 1970"/>
                    <a:gd name="T244" fmla="+- 0 14038 12593"/>
                    <a:gd name="T245" fmla="*/ T244 w 2419"/>
                    <a:gd name="T246" fmla="+- 0 10128 8218"/>
                    <a:gd name="T247" fmla="*/ 10128 h 1970"/>
                    <a:gd name="T248" fmla="+- 0 13800 12593"/>
                    <a:gd name="T249" fmla="*/ T248 w 2419"/>
                    <a:gd name="T250" fmla="+- 0 10147 8218"/>
                    <a:gd name="T251" fmla="*/ 10147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  <a:cxn ang="0">
                      <a:pos x="T249" y="T251"/>
                    </a:cxn>
                  </a:cxnLst>
                  <a:rect l="0" t="0" r="r" b="b"/>
                  <a:pathLst>
                    <a:path w="2419" h="1970">
                      <a:moveTo>
                        <a:pt x="1207" y="1929"/>
                      </a:moveTo>
                      <a:lnTo>
                        <a:pt x="1089" y="1924"/>
                      </a:lnTo>
                      <a:lnTo>
                        <a:pt x="972" y="1910"/>
                      </a:lnTo>
                      <a:lnTo>
                        <a:pt x="859" y="1886"/>
                      </a:lnTo>
                      <a:lnTo>
                        <a:pt x="751" y="1855"/>
                      </a:lnTo>
                      <a:lnTo>
                        <a:pt x="650" y="1814"/>
                      </a:lnTo>
                      <a:lnTo>
                        <a:pt x="552" y="1766"/>
                      </a:lnTo>
                      <a:lnTo>
                        <a:pt x="463" y="1713"/>
                      </a:lnTo>
                      <a:lnTo>
                        <a:pt x="381" y="1651"/>
                      </a:lnTo>
                      <a:lnTo>
                        <a:pt x="305" y="1584"/>
                      </a:lnTo>
                      <a:lnTo>
                        <a:pt x="237" y="1509"/>
                      </a:lnTo>
                      <a:lnTo>
                        <a:pt x="180" y="1432"/>
                      </a:lnTo>
                      <a:lnTo>
                        <a:pt x="132" y="1351"/>
                      </a:lnTo>
                      <a:lnTo>
                        <a:pt x="91" y="1262"/>
                      </a:lnTo>
                      <a:lnTo>
                        <a:pt x="96" y="1370"/>
                      </a:lnTo>
                      <a:lnTo>
                        <a:pt x="149" y="1456"/>
                      </a:lnTo>
                      <a:lnTo>
                        <a:pt x="209" y="1538"/>
                      </a:lnTo>
                      <a:lnTo>
                        <a:pt x="278" y="1615"/>
                      </a:lnTo>
                      <a:lnTo>
                        <a:pt x="357" y="1684"/>
                      </a:lnTo>
                      <a:lnTo>
                        <a:pt x="441" y="1747"/>
                      </a:lnTo>
                      <a:lnTo>
                        <a:pt x="535" y="1802"/>
                      </a:lnTo>
                      <a:lnTo>
                        <a:pt x="636" y="1852"/>
                      </a:lnTo>
                      <a:lnTo>
                        <a:pt x="741" y="1893"/>
                      </a:lnTo>
                      <a:lnTo>
                        <a:pt x="852" y="1927"/>
                      </a:lnTo>
                      <a:lnTo>
                        <a:pt x="967" y="1951"/>
                      </a:lnTo>
                      <a:lnTo>
                        <a:pt x="1087" y="1965"/>
                      </a:lnTo>
                      <a:lnTo>
                        <a:pt x="1209" y="1970"/>
                      </a:lnTo>
                      <a:lnTo>
                        <a:pt x="1332" y="1965"/>
                      </a:lnTo>
                      <a:lnTo>
                        <a:pt x="1452" y="1948"/>
                      </a:lnTo>
                      <a:lnTo>
                        <a:pt x="1569" y="1924"/>
                      </a:lnTo>
                      <a:lnTo>
                        <a:pt x="1680" y="1893"/>
                      </a:lnTo>
                      <a:lnTo>
                        <a:pt x="1785" y="1852"/>
                      </a:lnTo>
                      <a:lnTo>
                        <a:pt x="1884" y="1802"/>
                      </a:lnTo>
                      <a:lnTo>
                        <a:pt x="1977" y="1747"/>
                      </a:lnTo>
                      <a:lnTo>
                        <a:pt x="2064" y="1682"/>
                      </a:lnTo>
                      <a:lnTo>
                        <a:pt x="2143" y="1612"/>
                      </a:lnTo>
                      <a:lnTo>
                        <a:pt x="2210" y="1536"/>
                      </a:lnTo>
                      <a:lnTo>
                        <a:pt x="2273" y="1454"/>
                      </a:lnTo>
                      <a:lnTo>
                        <a:pt x="2323" y="1368"/>
                      </a:lnTo>
                      <a:lnTo>
                        <a:pt x="2364" y="1276"/>
                      </a:lnTo>
                      <a:lnTo>
                        <a:pt x="2395" y="1183"/>
                      </a:lnTo>
                      <a:lnTo>
                        <a:pt x="2412" y="1084"/>
                      </a:lnTo>
                      <a:lnTo>
                        <a:pt x="2419" y="984"/>
                      </a:lnTo>
                      <a:lnTo>
                        <a:pt x="2412" y="883"/>
                      </a:lnTo>
                      <a:lnTo>
                        <a:pt x="2395" y="784"/>
                      </a:lnTo>
                      <a:lnTo>
                        <a:pt x="2364" y="691"/>
                      </a:lnTo>
                      <a:lnTo>
                        <a:pt x="2323" y="600"/>
                      </a:lnTo>
                      <a:lnTo>
                        <a:pt x="2270" y="513"/>
                      </a:lnTo>
                      <a:lnTo>
                        <a:pt x="2210" y="432"/>
                      </a:lnTo>
                      <a:lnTo>
                        <a:pt x="2141" y="357"/>
                      </a:lnTo>
                      <a:lnTo>
                        <a:pt x="2061" y="285"/>
                      </a:lnTo>
                      <a:lnTo>
                        <a:pt x="1977" y="223"/>
                      </a:lnTo>
                      <a:lnTo>
                        <a:pt x="1884" y="168"/>
                      </a:lnTo>
                      <a:lnTo>
                        <a:pt x="1783" y="117"/>
                      </a:lnTo>
                      <a:lnTo>
                        <a:pt x="1677" y="76"/>
                      </a:lnTo>
                      <a:lnTo>
                        <a:pt x="1567" y="45"/>
                      </a:lnTo>
                      <a:lnTo>
                        <a:pt x="1452" y="21"/>
                      </a:lnTo>
                      <a:lnTo>
                        <a:pt x="1332" y="4"/>
                      </a:lnTo>
                      <a:lnTo>
                        <a:pt x="1207" y="0"/>
                      </a:lnTo>
                      <a:lnTo>
                        <a:pt x="1085" y="4"/>
                      </a:lnTo>
                      <a:lnTo>
                        <a:pt x="965" y="21"/>
                      </a:lnTo>
                      <a:lnTo>
                        <a:pt x="849" y="45"/>
                      </a:lnTo>
                      <a:lnTo>
                        <a:pt x="739" y="76"/>
                      </a:lnTo>
                      <a:lnTo>
                        <a:pt x="633" y="117"/>
                      </a:lnTo>
                      <a:lnTo>
                        <a:pt x="533" y="168"/>
                      </a:lnTo>
                      <a:lnTo>
                        <a:pt x="441" y="223"/>
                      </a:lnTo>
                      <a:lnTo>
                        <a:pt x="355" y="288"/>
                      </a:lnTo>
                      <a:lnTo>
                        <a:pt x="276" y="357"/>
                      </a:lnTo>
                      <a:lnTo>
                        <a:pt x="206" y="434"/>
                      </a:lnTo>
                      <a:lnTo>
                        <a:pt x="146" y="516"/>
                      </a:lnTo>
                      <a:lnTo>
                        <a:pt x="96" y="602"/>
                      </a:lnTo>
                      <a:lnTo>
                        <a:pt x="55" y="693"/>
                      </a:lnTo>
                      <a:lnTo>
                        <a:pt x="41" y="984"/>
                      </a:lnTo>
                      <a:lnTo>
                        <a:pt x="41" y="986"/>
                      </a:lnTo>
                      <a:lnTo>
                        <a:pt x="24" y="1185"/>
                      </a:lnTo>
                      <a:lnTo>
                        <a:pt x="55" y="1279"/>
                      </a:lnTo>
                      <a:lnTo>
                        <a:pt x="45" y="1080"/>
                      </a:lnTo>
                      <a:lnTo>
                        <a:pt x="41" y="985"/>
                      </a:lnTo>
                      <a:lnTo>
                        <a:pt x="45" y="888"/>
                      </a:lnTo>
                      <a:lnTo>
                        <a:pt x="65" y="794"/>
                      </a:lnTo>
                      <a:lnTo>
                        <a:pt x="93" y="705"/>
                      </a:lnTo>
                      <a:lnTo>
                        <a:pt x="132" y="619"/>
                      </a:lnTo>
                      <a:lnTo>
                        <a:pt x="182" y="535"/>
                      </a:lnTo>
                      <a:lnTo>
                        <a:pt x="240" y="458"/>
                      </a:lnTo>
                      <a:lnTo>
                        <a:pt x="307" y="384"/>
                      </a:lnTo>
                      <a:lnTo>
                        <a:pt x="381" y="316"/>
                      </a:lnTo>
                      <a:lnTo>
                        <a:pt x="465" y="256"/>
                      </a:lnTo>
                      <a:lnTo>
                        <a:pt x="554" y="201"/>
                      </a:lnTo>
                      <a:lnTo>
                        <a:pt x="653" y="153"/>
                      </a:lnTo>
                      <a:lnTo>
                        <a:pt x="753" y="115"/>
                      </a:lnTo>
                      <a:lnTo>
                        <a:pt x="861" y="84"/>
                      </a:lnTo>
                      <a:lnTo>
                        <a:pt x="972" y="60"/>
                      </a:lnTo>
                      <a:lnTo>
                        <a:pt x="1089" y="45"/>
                      </a:lnTo>
                      <a:lnTo>
                        <a:pt x="1209" y="40"/>
                      </a:lnTo>
                      <a:lnTo>
                        <a:pt x="1329" y="45"/>
                      </a:lnTo>
                      <a:lnTo>
                        <a:pt x="1447" y="60"/>
                      </a:lnTo>
                      <a:lnTo>
                        <a:pt x="1557" y="84"/>
                      </a:lnTo>
                      <a:lnTo>
                        <a:pt x="1668" y="115"/>
                      </a:lnTo>
                      <a:lnTo>
                        <a:pt x="1769" y="156"/>
                      </a:lnTo>
                      <a:lnTo>
                        <a:pt x="1865" y="204"/>
                      </a:lnTo>
                      <a:lnTo>
                        <a:pt x="1956" y="256"/>
                      </a:lnTo>
                      <a:lnTo>
                        <a:pt x="2037" y="319"/>
                      </a:lnTo>
                      <a:lnTo>
                        <a:pt x="2114" y="386"/>
                      </a:lnTo>
                      <a:lnTo>
                        <a:pt x="2181" y="460"/>
                      </a:lnTo>
                      <a:lnTo>
                        <a:pt x="2239" y="537"/>
                      </a:lnTo>
                      <a:lnTo>
                        <a:pt x="2287" y="621"/>
                      </a:lnTo>
                      <a:lnTo>
                        <a:pt x="2328" y="708"/>
                      </a:lnTo>
                      <a:lnTo>
                        <a:pt x="2357" y="796"/>
                      </a:lnTo>
                      <a:lnTo>
                        <a:pt x="2373" y="890"/>
                      </a:lnTo>
                      <a:lnTo>
                        <a:pt x="2378" y="986"/>
                      </a:lnTo>
                      <a:lnTo>
                        <a:pt x="2373" y="1082"/>
                      </a:lnTo>
                      <a:lnTo>
                        <a:pt x="2357" y="1176"/>
                      </a:lnTo>
                      <a:lnTo>
                        <a:pt x="2325" y="1264"/>
                      </a:lnTo>
                      <a:lnTo>
                        <a:pt x="2287" y="1351"/>
                      </a:lnTo>
                      <a:lnTo>
                        <a:pt x="2239" y="1435"/>
                      </a:lnTo>
                      <a:lnTo>
                        <a:pt x="2179" y="1512"/>
                      </a:lnTo>
                      <a:lnTo>
                        <a:pt x="2112" y="1586"/>
                      </a:lnTo>
                      <a:lnTo>
                        <a:pt x="2037" y="1653"/>
                      </a:lnTo>
                      <a:lnTo>
                        <a:pt x="1953" y="1713"/>
                      </a:lnTo>
                      <a:lnTo>
                        <a:pt x="1865" y="1768"/>
                      </a:lnTo>
                      <a:lnTo>
                        <a:pt x="1769" y="1816"/>
                      </a:lnTo>
                      <a:lnTo>
                        <a:pt x="1665" y="1855"/>
                      </a:lnTo>
                      <a:lnTo>
                        <a:pt x="1557" y="1886"/>
                      </a:lnTo>
                      <a:lnTo>
                        <a:pt x="1445" y="1910"/>
                      </a:lnTo>
                      <a:lnTo>
                        <a:pt x="1327" y="1924"/>
                      </a:lnTo>
                      <a:lnTo>
                        <a:pt x="1207" y="19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8">
                  <a:extLst>
                    <a:ext uri="{FF2B5EF4-FFF2-40B4-BE49-F238E27FC236}">
                      <a16:creationId xmlns:a16="http://schemas.microsoft.com/office/drawing/2014/main" id="{6814EAA8-8CA7-EAA7-E599-C91F833CBF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2655 12593"/>
                    <a:gd name="T1" fmla="*/ T0 w 2419"/>
                    <a:gd name="T2" fmla="+- 0 9391 8218"/>
                    <a:gd name="T3" fmla="*/ 9391 h 1970"/>
                    <a:gd name="T4" fmla="+- 0 12638 12593"/>
                    <a:gd name="T5" fmla="*/ T4 w 2419"/>
                    <a:gd name="T6" fmla="+- 0 9298 8218"/>
                    <a:gd name="T7" fmla="*/ 9298 h 1970"/>
                    <a:gd name="T8" fmla="+- 0 12648 12593"/>
                    <a:gd name="T9" fmla="*/ T8 w 2419"/>
                    <a:gd name="T10" fmla="+- 0 9497 8218"/>
                    <a:gd name="T11" fmla="*/ 9497 h 1970"/>
                    <a:gd name="T12" fmla="+- 0 12689 12593"/>
                    <a:gd name="T13" fmla="*/ T12 w 2419"/>
                    <a:gd name="T14" fmla="+- 0 9588 8218"/>
                    <a:gd name="T15" fmla="*/ 9588 h 1970"/>
                    <a:gd name="T16" fmla="+- 0 12684 12593"/>
                    <a:gd name="T17" fmla="*/ T16 w 2419"/>
                    <a:gd name="T18" fmla="+- 0 9480 8218"/>
                    <a:gd name="T19" fmla="*/ 9480 h 1970"/>
                    <a:gd name="T20" fmla="+- 0 12655 12593"/>
                    <a:gd name="T21" fmla="*/ T20 w 2419"/>
                    <a:gd name="T22" fmla="+- 0 9391 8218"/>
                    <a:gd name="T23" fmla="*/ 9391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419" h="1970">
                      <a:moveTo>
                        <a:pt x="62" y="1173"/>
                      </a:moveTo>
                      <a:lnTo>
                        <a:pt x="45" y="1080"/>
                      </a:lnTo>
                      <a:lnTo>
                        <a:pt x="55" y="1279"/>
                      </a:lnTo>
                      <a:lnTo>
                        <a:pt x="96" y="1370"/>
                      </a:lnTo>
                      <a:lnTo>
                        <a:pt x="91" y="1262"/>
                      </a:lnTo>
                      <a:lnTo>
                        <a:pt x="62" y="11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7">
                  <a:extLst>
                    <a:ext uri="{FF2B5EF4-FFF2-40B4-BE49-F238E27FC236}">
                      <a16:creationId xmlns:a16="http://schemas.microsoft.com/office/drawing/2014/main" id="{5485C85A-5D1E-AED3-75F4-0C9D495202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2617 12593"/>
                    <a:gd name="T1" fmla="*/ T0 w 2419"/>
                    <a:gd name="T2" fmla="+- 0 9403 8218"/>
                    <a:gd name="T3" fmla="*/ 9403 h 1970"/>
                    <a:gd name="T4" fmla="+- 0 12634 12593"/>
                    <a:gd name="T5" fmla="*/ T4 w 2419"/>
                    <a:gd name="T6" fmla="+- 0 9204 8218"/>
                    <a:gd name="T7" fmla="*/ 9204 h 1970"/>
                    <a:gd name="T8" fmla="+- 0 12634 12593"/>
                    <a:gd name="T9" fmla="*/ T8 w 2419"/>
                    <a:gd name="T10" fmla="+- 0 9202 8218"/>
                    <a:gd name="T11" fmla="*/ 9202 h 1970"/>
                    <a:gd name="T12" fmla="+- 0 12648 12593"/>
                    <a:gd name="T13" fmla="*/ T12 w 2419"/>
                    <a:gd name="T14" fmla="+- 0 8911 8218"/>
                    <a:gd name="T15" fmla="*/ 8911 h 1970"/>
                    <a:gd name="T16" fmla="+- 0 12617 12593"/>
                    <a:gd name="T17" fmla="*/ T16 w 2419"/>
                    <a:gd name="T18" fmla="+- 0 9005 8218"/>
                    <a:gd name="T19" fmla="*/ 9005 h 1970"/>
                    <a:gd name="T20" fmla="+- 0 12600 12593"/>
                    <a:gd name="T21" fmla="*/ T20 w 2419"/>
                    <a:gd name="T22" fmla="+- 0 9103 8218"/>
                    <a:gd name="T23" fmla="*/ 9103 h 1970"/>
                    <a:gd name="T24" fmla="+- 0 12593 12593"/>
                    <a:gd name="T25" fmla="*/ T24 w 2419"/>
                    <a:gd name="T26" fmla="+- 0 9202 8218"/>
                    <a:gd name="T27" fmla="*/ 9202 h 1970"/>
                    <a:gd name="T28" fmla="+- 0 12613 12593"/>
                    <a:gd name="T29" fmla="*/ T28 w 2419"/>
                    <a:gd name="T30" fmla="+- 0 9203 8218"/>
                    <a:gd name="T31" fmla="*/ 9203 h 1970"/>
                    <a:gd name="T32" fmla="+- 0 12593 12593"/>
                    <a:gd name="T33" fmla="*/ T32 w 2419"/>
                    <a:gd name="T34" fmla="+- 0 9204 8218"/>
                    <a:gd name="T35" fmla="*/ 9204 h 1970"/>
                    <a:gd name="T36" fmla="+- 0 12600 12593"/>
                    <a:gd name="T37" fmla="*/ T36 w 2419"/>
                    <a:gd name="T38" fmla="+- 0 9305 8218"/>
                    <a:gd name="T39" fmla="*/ 9305 h 1970"/>
                    <a:gd name="T40" fmla="+- 0 12617 12593"/>
                    <a:gd name="T41" fmla="*/ T40 w 2419"/>
                    <a:gd name="T42" fmla="+- 0 9403 8218"/>
                    <a:gd name="T43" fmla="*/ 9403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</a:cxnLst>
                  <a:rect l="0" t="0" r="r" b="b"/>
                  <a:pathLst>
                    <a:path w="2419" h="1970">
                      <a:moveTo>
                        <a:pt x="24" y="1185"/>
                      </a:moveTo>
                      <a:lnTo>
                        <a:pt x="41" y="986"/>
                      </a:lnTo>
                      <a:lnTo>
                        <a:pt x="41" y="984"/>
                      </a:lnTo>
                      <a:lnTo>
                        <a:pt x="55" y="693"/>
                      </a:lnTo>
                      <a:lnTo>
                        <a:pt x="24" y="787"/>
                      </a:lnTo>
                      <a:lnTo>
                        <a:pt x="7" y="885"/>
                      </a:lnTo>
                      <a:lnTo>
                        <a:pt x="0" y="984"/>
                      </a:lnTo>
                      <a:lnTo>
                        <a:pt x="20" y="985"/>
                      </a:lnTo>
                      <a:lnTo>
                        <a:pt x="0" y="986"/>
                      </a:lnTo>
                      <a:lnTo>
                        <a:pt x="7" y="1087"/>
                      </a:lnTo>
                      <a:lnTo>
                        <a:pt x="24" y="11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3" name="Group 51">
            <a:extLst>
              <a:ext uri="{FF2B5EF4-FFF2-40B4-BE49-F238E27FC236}">
                <a16:creationId xmlns:a16="http://schemas.microsoft.com/office/drawing/2014/main" id="{8A56C43B-37BC-DC4D-9157-13D7A734D7B4}"/>
              </a:ext>
            </a:extLst>
          </p:cNvPr>
          <p:cNvGrpSpPr>
            <a:grpSpLocks/>
          </p:cNvGrpSpPr>
          <p:nvPr/>
        </p:nvGrpSpPr>
        <p:grpSpPr bwMode="auto">
          <a:xfrm>
            <a:off x="8461512" y="5297199"/>
            <a:ext cx="795794" cy="216118"/>
            <a:chOff x="5738" y="-65"/>
            <a:chExt cx="1273" cy="423"/>
          </a:xfrm>
        </p:grpSpPr>
        <p:grpSp>
          <p:nvGrpSpPr>
            <p:cNvPr id="44" name="Group 52">
              <a:extLst>
                <a:ext uri="{FF2B5EF4-FFF2-40B4-BE49-F238E27FC236}">
                  <a16:creationId xmlns:a16="http://schemas.microsoft.com/office/drawing/2014/main" id="{ED8FCBC5-D200-C119-F410-4BB35487E1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0" y="-33"/>
              <a:ext cx="1210" cy="358"/>
              <a:chOff x="5770" y="-33"/>
              <a:chExt cx="1210" cy="358"/>
            </a:xfrm>
          </p:grpSpPr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AE23DEDB-F445-849F-8096-58FF995A4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-33"/>
                <a:ext cx="1210" cy="358"/>
              </a:xfrm>
              <a:custGeom>
                <a:avLst/>
                <a:gdLst>
                  <a:gd name="T0" fmla="+- 0 5770 5770"/>
                  <a:gd name="T1" fmla="*/ T0 w 1210"/>
                  <a:gd name="T2" fmla="+- 0 324 -33"/>
                  <a:gd name="T3" fmla="*/ 324 h 358"/>
                  <a:gd name="T4" fmla="+- 0 6979 5770"/>
                  <a:gd name="T5" fmla="*/ T4 w 1210"/>
                  <a:gd name="T6" fmla="+- 0 324 -33"/>
                  <a:gd name="T7" fmla="*/ 324 h 358"/>
                  <a:gd name="T8" fmla="+- 0 6979 5770"/>
                  <a:gd name="T9" fmla="*/ T8 w 1210"/>
                  <a:gd name="T10" fmla="+- 0 -33 -33"/>
                  <a:gd name="T11" fmla="*/ -33 h 358"/>
                  <a:gd name="T12" fmla="+- 0 5770 5770"/>
                  <a:gd name="T13" fmla="*/ T12 w 1210"/>
                  <a:gd name="T14" fmla="+- 0 -33 -33"/>
                  <a:gd name="T15" fmla="*/ -33 h 358"/>
                  <a:gd name="T16" fmla="+- 0 5770 5770"/>
                  <a:gd name="T17" fmla="*/ T16 w 1210"/>
                  <a:gd name="T18" fmla="+- 0 324 -33"/>
                  <a:gd name="T19" fmla="*/ 324 h 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10" h="358">
                    <a:moveTo>
                      <a:pt x="0" y="357"/>
                    </a:moveTo>
                    <a:lnTo>
                      <a:pt x="1209" y="357"/>
                    </a:lnTo>
                    <a:lnTo>
                      <a:pt x="1209" y="0"/>
                    </a:lnTo>
                    <a:lnTo>
                      <a:pt x="0" y="0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4F8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6" name="Group 53">
                <a:extLst>
                  <a:ext uri="{FF2B5EF4-FFF2-40B4-BE49-F238E27FC236}">
                    <a16:creationId xmlns:a16="http://schemas.microsoft.com/office/drawing/2014/main" id="{4B3F5BAF-CFF2-3B2F-82C0-43FCB5816D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8" y="-55"/>
                <a:ext cx="1253" cy="403"/>
                <a:chOff x="5748" y="-55"/>
                <a:chExt cx="1253" cy="403"/>
              </a:xfrm>
            </p:grpSpPr>
            <p:sp>
              <p:nvSpPr>
                <p:cNvPr id="47" name="Freeform 58">
                  <a:extLst>
                    <a:ext uri="{FF2B5EF4-FFF2-40B4-BE49-F238E27FC236}">
                      <a16:creationId xmlns:a16="http://schemas.microsoft.com/office/drawing/2014/main" id="{08E288F5-3AAC-11F6-7783-F4B4299A33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6960 5748"/>
                    <a:gd name="T1" fmla="*/ T0 w 1253"/>
                    <a:gd name="T2" fmla="+- 0 308 -55"/>
                    <a:gd name="T3" fmla="*/ 308 h 403"/>
                    <a:gd name="T4" fmla="+- 0 5789 5748"/>
                    <a:gd name="T5" fmla="*/ T4 w 1253"/>
                    <a:gd name="T6" fmla="+- 0 308 -55"/>
                    <a:gd name="T7" fmla="*/ 308 h 403"/>
                    <a:gd name="T8" fmla="+- 0 6982 5748"/>
                    <a:gd name="T9" fmla="*/ T8 w 1253"/>
                    <a:gd name="T10" fmla="+- 0 348 -55"/>
                    <a:gd name="T11" fmla="*/ 348 h 403"/>
                    <a:gd name="T12" fmla="+- 0 6991 5748"/>
                    <a:gd name="T13" fmla="*/ T12 w 1253"/>
                    <a:gd name="T14" fmla="+- 0 348 -55"/>
                    <a:gd name="T15" fmla="*/ 348 h 403"/>
                    <a:gd name="T16" fmla="+- 0 6982 5748"/>
                    <a:gd name="T17" fmla="*/ T16 w 1253"/>
                    <a:gd name="T18" fmla="+- 0 -14 -55"/>
                    <a:gd name="T19" fmla="*/ -14 h 403"/>
                    <a:gd name="T20" fmla="+- 0 6982 5748"/>
                    <a:gd name="T21" fmla="*/ T20 w 1253"/>
                    <a:gd name="T22" fmla="+- 0 308 -55"/>
                    <a:gd name="T23" fmla="*/ 308 h 403"/>
                    <a:gd name="T24" fmla="+- 0 6960 5748"/>
                    <a:gd name="T25" fmla="*/ T24 w 1253"/>
                    <a:gd name="T26" fmla="+- 0 327 -55"/>
                    <a:gd name="T27" fmla="*/ 327 h 403"/>
                    <a:gd name="T28" fmla="+- 0 6960 5748"/>
                    <a:gd name="T29" fmla="*/ T28 w 1253"/>
                    <a:gd name="T30" fmla="+- 0 308 -55"/>
                    <a:gd name="T31" fmla="*/ 30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1212" y="363"/>
                      </a:moveTo>
                      <a:lnTo>
                        <a:pt x="41" y="363"/>
                      </a:lnTo>
                      <a:lnTo>
                        <a:pt x="1234" y="403"/>
                      </a:lnTo>
                      <a:lnTo>
                        <a:pt x="1243" y="403"/>
                      </a:lnTo>
                      <a:lnTo>
                        <a:pt x="1234" y="41"/>
                      </a:lnTo>
                      <a:lnTo>
                        <a:pt x="1234" y="363"/>
                      </a:lnTo>
                      <a:lnTo>
                        <a:pt x="1212" y="382"/>
                      </a:lnTo>
                      <a:lnTo>
                        <a:pt x="1212" y="36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57">
                  <a:extLst>
                    <a:ext uri="{FF2B5EF4-FFF2-40B4-BE49-F238E27FC236}">
                      <a16:creationId xmlns:a16="http://schemas.microsoft.com/office/drawing/2014/main" id="{48200A4E-9658-EDAE-A48D-6E20630F97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-33 -55"/>
                    <a:gd name="T3" fmla="*/ -33 h 403"/>
                    <a:gd name="T4" fmla="+- 0 6960 5748"/>
                    <a:gd name="T5" fmla="*/ T4 w 1253"/>
                    <a:gd name="T6" fmla="+- 0 -33 -55"/>
                    <a:gd name="T7" fmla="*/ -33 h 403"/>
                    <a:gd name="T8" fmla="+- 0 6982 5748"/>
                    <a:gd name="T9" fmla="*/ T8 w 1253"/>
                    <a:gd name="T10" fmla="+- 0 -55 -55"/>
                    <a:gd name="T11" fmla="*/ -55 h 403"/>
                    <a:gd name="T12" fmla="+- 0 5770 5748"/>
                    <a:gd name="T13" fmla="*/ T12 w 1253"/>
                    <a:gd name="T14" fmla="+- 0 -55 -55"/>
                    <a:gd name="T15" fmla="*/ -55 h 403"/>
                    <a:gd name="T16" fmla="+- 0 5770 5748"/>
                    <a:gd name="T17" fmla="*/ T16 w 1253"/>
                    <a:gd name="T18" fmla="+- 0 -33 -55"/>
                    <a:gd name="T19" fmla="*/ -33 h 403"/>
                    <a:gd name="T20" fmla="+- 0 5789 5748"/>
                    <a:gd name="T21" fmla="*/ T20 w 1253"/>
                    <a:gd name="T22" fmla="+- 0 -33 -55"/>
                    <a:gd name="T23" fmla="*/ -33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253" h="403">
                      <a:moveTo>
                        <a:pt x="41" y="22"/>
                      </a:moveTo>
                      <a:lnTo>
                        <a:pt x="1212" y="22"/>
                      </a:lnTo>
                      <a:lnTo>
                        <a:pt x="1234" y="0"/>
                      </a:lnTo>
                      <a:lnTo>
                        <a:pt x="22" y="0"/>
                      </a:lnTo>
                      <a:lnTo>
                        <a:pt x="22" y="22"/>
                      </a:lnTo>
                      <a:lnTo>
                        <a:pt x="41" y="2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6">
                  <a:extLst>
                    <a:ext uri="{FF2B5EF4-FFF2-40B4-BE49-F238E27FC236}">
                      <a16:creationId xmlns:a16="http://schemas.microsoft.com/office/drawing/2014/main" id="{2BB73F44-C309-74B1-251F-F6D2EAA7AB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-14 -55"/>
                    <a:gd name="T3" fmla="*/ -14 h 403"/>
                    <a:gd name="T4" fmla="+- 0 5789 5748"/>
                    <a:gd name="T5" fmla="*/ T4 w 1253"/>
                    <a:gd name="T6" fmla="+- 0 308 -55"/>
                    <a:gd name="T7" fmla="*/ 308 h 403"/>
                    <a:gd name="T8" fmla="+- 0 5789 5748"/>
                    <a:gd name="T9" fmla="*/ T8 w 1253"/>
                    <a:gd name="T10" fmla="+- 0 -14 -55"/>
                    <a:gd name="T11" fmla="*/ -14 h 403"/>
                    <a:gd name="T12" fmla="+- 0 5770 5748"/>
                    <a:gd name="T13" fmla="*/ T12 w 1253"/>
                    <a:gd name="T14" fmla="+- 0 -14 -55"/>
                    <a:gd name="T15" fmla="*/ -14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253" h="403">
                      <a:moveTo>
                        <a:pt x="22" y="41"/>
                      </a:moveTo>
                      <a:lnTo>
                        <a:pt x="41" y="363"/>
                      </a:lnTo>
                      <a:lnTo>
                        <a:pt x="41" y="41"/>
                      </a:lnTo>
                      <a:lnTo>
                        <a:pt x="22" y="41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55">
                  <a:extLst>
                    <a:ext uri="{FF2B5EF4-FFF2-40B4-BE49-F238E27FC236}">
                      <a16:creationId xmlns:a16="http://schemas.microsoft.com/office/drawing/2014/main" id="{909C75A9-48BA-D84C-44AE-6DD4C50C08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348 -55"/>
                    <a:gd name="T3" fmla="*/ 348 h 403"/>
                    <a:gd name="T4" fmla="+- 0 6982 5748"/>
                    <a:gd name="T5" fmla="*/ T4 w 1253"/>
                    <a:gd name="T6" fmla="+- 0 348 -55"/>
                    <a:gd name="T7" fmla="*/ 348 h 403"/>
                    <a:gd name="T8" fmla="+- 0 5789 5748"/>
                    <a:gd name="T9" fmla="*/ T8 w 1253"/>
                    <a:gd name="T10" fmla="+- 0 308 -55"/>
                    <a:gd name="T11" fmla="*/ 308 h 403"/>
                    <a:gd name="T12" fmla="+- 0 5770 5748"/>
                    <a:gd name="T13" fmla="*/ T12 w 1253"/>
                    <a:gd name="T14" fmla="+- 0 -14 -55"/>
                    <a:gd name="T15" fmla="*/ -14 h 403"/>
                    <a:gd name="T16" fmla="+- 0 6960 5748"/>
                    <a:gd name="T17" fmla="*/ T16 w 1253"/>
                    <a:gd name="T18" fmla="+- 0 -14 -55"/>
                    <a:gd name="T19" fmla="*/ -14 h 403"/>
                    <a:gd name="T20" fmla="+- 0 6960 5748"/>
                    <a:gd name="T21" fmla="*/ T20 w 1253"/>
                    <a:gd name="T22" fmla="+- 0 327 -55"/>
                    <a:gd name="T23" fmla="*/ 327 h 403"/>
                    <a:gd name="T24" fmla="+- 0 6982 5748"/>
                    <a:gd name="T25" fmla="*/ T24 w 1253"/>
                    <a:gd name="T26" fmla="+- 0 308 -55"/>
                    <a:gd name="T27" fmla="*/ 308 h 403"/>
                    <a:gd name="T28" fmla="+- 0 6982 5748"/>
                    <a:gd name="T29" fmla="*/ T28 w 1253"/>
                    <a:gd name="T30" fmla="+- 0 -14 -55"/>
                    <a:gd name="T31" fmla="*/ -14 h 403"/>
                    <a:gd name="T32" fmla="+- 0 6991 5748"/>
                    <a:gd name="T33" fmla="*/ T32 w 1253"/>
                    <a:gd name="T34" fmla="+- 0 348 -55"/>
                    <a:gd name="T35" fmla="*/ 348 h 403"/>
                    <a:gd name="T36" fmla="+- 0 7001 5748"/>
                    <a:gd name="T37" fmla="*/ T36 w 1253"/>
                    <a:gd name="T38" fmla="+- 0 339 -55"/>
                    <a:gd name="T39" fmla="*/ 339 h 403"/>
                    <a:gd name="T40" fmla="+- 0 7001 5748"/>
                    <a:gd name="T41" fmla="*/ T40 w 1253"/>
                    <a:gd name="T42" fmla="+- 0 -45 -55"/>
                    <a:gd name="T43" fmla="*/ -45 h 403"/>
                    <a:gd name="T44" fmla="+- 0 6991 5748"/>
                    <a:gd name="T45" fmla="*/ T44 w 1253"/>
                    <a:gd name="T46" fmla="+- 0 -55 -55"/>
                    <a:gd name="T47" fmla="*/ -55 h 403"/>
                    <a:gd name="T48" fmla="+- 0 6982 5748"/>
                    <a:gd name="T49" fmla="*/ T48 w 1253"/>
                    <a:gd name="T50" fmla="+- 0 -55 -55"/>
                    <a:gd name="T51" fmla="*/ -55 h 403"/>
                    <a:gd name="T52" fmla="+- 0 6960 5748"/>
                    <a:gd name="T53" fmla="*/ T52 w 1253"/>
                    <a:gd name="T54" fmla="+- 0 -33 -55"/>
                    <a:gd name="T55" fmla="*/ -33 h 403"/>
                    <a:gd name="T56" fmla="+- 0 5770 5748"/>
                    <a:gd name="T57" fmla="*/ T56 w 1253"/>
                    <a:gd name="T58" fmla="+- 0 -33 -55"/>
                    <a:gd name="T59" fmla="*/ -33 h 403"/>
                    <a:gd name="T60" fmla="+- 0 5770 5748"/>
                    <a:gd name="T61" fmla="*/ T60 w 1253"/>
                    <a:gd name="T62" fmla="+- 0 308 -55"/>
                    <a:gd name="T63" fmla="*/ 308 h 403"/>
                    <a:gd name="T64" fmla="+- 0 5789 5748"/>
                    <a:gd name="T65" fmla="*/ T64 w 1253"/>
                    <a:gd name="T66" fmla="+- 0 327 -55"/>
                    <a:gd name="T67" fmla="*/ 327 h 403"/>
                    <a:gd name="T68" fmla="+- 0 5770 5748"/>
                    <a:gd name="T69" fmla="*/ T68 w 1253"/>
                    <a:gd name="T70" fmla="+- 0 348 -55"/>
                    <a:gd name="T71" fmla="*/ 34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1253" h="403">
                      <a:moveTo>
                        <a:pt x="22" y="403"/>
                      </a:moveTo>
                      <a:lnTo>
                        <a:pt x="1234" y="403"/>
                      </a:lnTo>
                      <a:lnTo>
                        <a:pt x="41" y="363"/>
                      </a:lnTo>
                      <a:lnTo>
                        <a:pt x="22" y="41"/>
                      </a:lnTo>
                      <a:lnTo>
                        <a:pt x="1212" y="41"/>
                      </a:lnTo>
                      <a:lnTo>
                        <a:pt x="1212" y="382"/>
                      </a:lnTo>
                      <a:lnTo>
                        <a:pt x="1234" y="363"/>
                      </a:lnTo>
                      <a:lnTo>
                        <a:pt x="1234" y="41"/>
                      </a:lnTo>
                      <a:lnTo>
                        <a:pt x="1243" y="403"/>
                      </a:lnTo>
                      <a:lnTo>
                        <a:pt x="1253" y="394"/>
                      </a:lnTo>
                      <a:lnTo>
                        <a:pt x="1253" y="10"/>
                      </a:lnTo>
                      <a:lnTo>
                        <a:pt x="1243" y="0"/>
                      </a:lnTo>
                      <a:lnTo>
                        <a:pt x="1234" y="0"/>
                      </a:lnTo>
                      <a:lnTo>
                        <a:pt x="1212" y="22"/>
                      </a:lnTo>
                      <a:lnTo>
                        <a:pt x="22" y="22"/>
                      </a:lnTo>
                      <a:lnTo>
                        <a:pt x="22" y="363"/>
                      </a:lnTo>
                      <a:lnTo>
                        <a:pt x="41" y="382"/>
                      </a:lnTo>
                      <a:lnTo>
                        <a:pt x="22" y="40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4">
                  <a:extLst>
                    <a:ext uri="{FF2B5EF4-FFF2-40B4-BE49-F238E27FC236}">
                      <a16:creationId xmlns:a16="http://schemas.microsoft.com/office/drawing/2014/main" id="{BE6441A4-5F7D-2A7A-23FE-4192122507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327 -55"/>
                    <a:gd name="T3" fmla="*/ 327 h 403"/>
                    <a:gd name="T4" fmla="+- 0 5770 5748"/>
                    <a:gd name="T5" fmla="*/ T4 w 1253"/>
                    <a:gd name="T6" fmla="+- 0 308 -55"/>
                    <a:gd name="T7" fmla="*/ 308 h 403"/>
                    <a:gd name="T8" fmla="+- 0 5770 5748"/>
                    <a:gd name="T9" fmla="*/ T8 w 1253"/>
                    <a:gd name="T10" fmla="+- 0 -33 -55"/>
                    <a:gd name="T11" fmla="*/ -33 h 403"/>
                    <a:gd name="T12" fmla="+- 0 5748 5748"/>
                    <a:gd name="T13" fmla="*/ T12 w 1253"/>
                    <a:gd name="T14" fmla="+- 0 -33 -55"/>
                    <a:gd name="T15" fmla="*/ -33 h 403"/>
                    <a:gd name="T16" fmla="+- 0 5748 5748"/>
                    <a:gd name="T17" fmla="*/ T16 w 1253"/>
                    <a:gd name="T18" fmla="+- 0 339 -55"/>
                    <a:gd name="T19" fmla="*/ 339 h 403"/>
                    <a:gd name="T20" fmla="+- 0 5758 5748"/>
                    <a:gd name="T21" fmla="*/ T20 w 1253"/>
                    <a:gd name="T22" fmla="+- 0 348 -55"/>
                    <a:gd name="T23" fmla="*/ 348 h 403"/>
                    <a:gd name="T24" fmla="+- 0 5770 5748"/>
                    <a:gd name="T25" fmla="*/ T24 w 1253"/>
                    <a:gd name="T26" fmla="+- 0 348 -55"/>
                    <a:gd name="T27" fmla="*/ 348 h 403"/>
                    <a:gd name="T28" fmla="+- 0 5789 5748"/>
                    <a:gd name="T29" fmla="*/ T28 w 1253"/>
                    <a:gd name="T30" fmla="+- 0 327 -55"/>
                    <a:gd name="T31" fmla="*/ 327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41" y="382"/>
                      </a:moveTo>
                      <a:lnTo>
                        <a:pt x="22" y="363"/>
                      </a:lnTo>
                      <a:lnTo>
                        <a:pt x="22" y="22"/>
                      </a:lnTo>
                      <a:lnTo>
                        <a:pt x="0" y="22"/>
                      </a:lnTo>
                      <a:lnTo>
                        <a:pt x="0" y="394"/>
                      </a:lnTo>
                      <a:lnTo>
                        <a:pt x="10" y="403"/>
                      </a:lnTo>
                      <a:lnTo>
                        <a:pt x="22" y="403"/>
                      </a:lnTo>
                      <a:lnTo>
                        <a:pt x="41" y="38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2" name="Group 40">
            <a:extLst>
              <a:ext uri="{FF2B5EF4-FFF2-40B4-BE49-F238E27FC236}">
                <a16:creationId xmlns:a16="http://schemas.microsoft.com/office/drawing/2014/main" id="{3F6869B8-499F-7783-7C0A-621DFA42062D}"/>
              </a:ext>
            </a:extLst>
          </p:cNvPr>
          <p:cNvGrpSpPr>
            <a:grpSpLocks/>
          </p:cNvGrpSpPr>
          <p:nvPr/>
        </p:nvGrpSpPr>
        <p:grpSpPr bwMode="auto">
          <a:xfrm>
            <a:off x="8451164" y="5846331"/>
            <a:ext cx="795794" cy="216117"/>
            <a:chOff x="5738" y="478"/>
            <a:chExt cx="1273" cy="423"/>
          </a:xfrm>
        </p:grpSpPr>
        <p:grpSp>
          <p:nvGrpSpPr>
            <p:cNvPr id="53" name="Group 41">
              <a:extLst>
                <a:ext uri="{FF2B5EF4-FFF2-40B4-BE49-F238E27FC236}">
                  <a16:creationId xmlns:a16="http://schemas.microsoft.com/office/drawing/2014/main" id="{00E0583F-76A6-46B1-7307-54A265688F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0" y="509"/>
              <a:ext cx="1210" cy="360"/>
              <a:chOff x="5770" y="509"/>
              <a:chExt cx="1210" cy="360"/>
            </a:xfrm>
          </p:grpSpPr>
          <p:sp>
            <p:nvSpPr>
              <p:cNvPr id="54" name="Freeform 50">
                <a:extLst>
                  <a:ext uri="{FF2B5EF4-FFF2-40B4-BE49-F238E27FC236}">
                    <a16:creationId xmlns:a16="http://schemas.microsoft.com/office/drawing/2014/main" id="{758DCF6C-578D-3159-AB88-99A78D4F2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509"/>
                <a:ext cx="1210" cy="360"/>
              </a:xfrm>
              <a:custGeom>
                <a:avLst/>
                <a:gdLst>
                  <a:gd name="T0" fmla="+- 0 5770 5770"/>
                  <a:gd name="T1" fmla="*/ T0 w 1210"/>
                  <a:gd name="T2" fmla="+- 0 869 509"/>
                  <a:gd name="T3" fmla="*/ 869 h 360"/>
                  <a:gd name="T4" fmla="+- 0 6979 5770"/>
                  <a:gd name="T5" fmla="*/ T4 w 1210"/>
                  <a:gd name="T6" fmla="+- 0 869 509"/>
                  <a:gd name="T7" fmla="*/ 869 h 360"/>
                  <a:gd name="T8" fmla="+- 0 6979 5770"/>
                  <a:gd name="T9" fmla="*/ T8 w 1210"/>
                  <a:gd name="T10" fmla="+- 0 509 509"/>
                  <a:gd name="T11" fmla="*/ 509 h 360"/>
                  <a:gd name="T12" fmla="+- 0 5770 5770"/>
                  <a:gd name="T13" fmla="*/ T12 w 1210"/>
                  <a:gd name="T14" fmla="+- 0 509 509"/>
                  <a:gd name="T15" fmla="*/ 509 h 360"/>
                  <a:gd name="T16" fmla="+- 0 5770 5770"/>
                  <a:gd name="T17" fmla="*/ T16 w 1210"/>
                  <a:gd name="T18" fmla="+- 0 869 509"/>
                  <a:gd name="T19" fmla="*/ 869 h 3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10" h="360">
                    <a:moveTo>
                      <a:pt x="0" y="360"/>
                    </a:moveTo>
                    <a:lnTo>
                      <a:pt x="1209" y="360"/>
                    </a:lnTo>
                    <a:lnTo>
                      <a:pt x="1209" y="0"/>
                    </a:lnTo>
                    <a:lnTo>
                      <a:pt x="0" y="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4F8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5" name="Group 42">
                <a:extLst>
                  <a:ext uri="{FF2B5EF4-FFF2-40B4-BE49-F238E27FC236}">
                    <a16:creationId xmlns:a16="http://schemas.microsoft.com/office/drawing/2014/main" id="{DD3244B9-34D5-EE36-8AC3-64A17D687C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8" y="488"/>
                <a:ext cx="1253" cy="403"/>
                <a:chOff x="5748" y="488"/>
                <a:chExt cx="1253" cy="403"/>
              </a:xfrm>
            </p:grpSpPr>
            <p:sp>
              <p:nvSpPr>
                <p:cNvPr id="56" name="Freeform 49">
                  <a:extLst>
                    <a:ext uri="{FF2B5EF4-FFF2-40B4-BE49-F238E27FC236}">
                      <a16:creationId xmlns:a16="http://schemas.microsoft.com/office/drawing/2014/main" id="{E174B834-56B7-63B3-6AC3-0EF7BF190C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6960 5748"/>
                    <a:gd name="T1" fmla="*/ T0 w 1253"/>
                    <a:gd name="T2" fmla="+- 0 850 488"/>
                    <a:gd name="T3" fmla="*/ 850 h 403"/>
                    <a:gd name="T4" fmla="+- 0 5789 5748"/>
                    <a:gd name="T5" fmla="*/ T4 w 1253"/>
                    <a:gd name="T6" fmla="+- 0 850 488"/>
                    <a:gd name="T7" fmla="*/ 850 h 403"/>
                    <a:gd name="T8" fmla="+- 0 6982 5748"/>
                    <a:gd name="T9" fmla="*/ T8 w 1253"/>
                    <a:gd name="T10" fmla="+- 0 891 488"/>
                    <a:gd name="T11" fmla="*/ 891 h 403"/>
                    <a:gd name="T12" fmla="+- 0 6991 5748"/>
                    <a:gd name="T13" fmla="*/ T12 w 1253"/>
                    <a:gd name="T14" fmla="+- 0 891 488"/>
                    <a:gd name="T15" fmla="*/ 891 h 403"/>
                    <a:gd name="T16" fmla="+- 0 6982 5748"/>
                    <a:gd name="T17" fmla="*/ T16 w 1253"/>
                    <a:gd name="T18" fmla="+- 0 528 488"/>
                    <a:gd name="T19" fmla="*/ 528 h 403"/>
                    <a:gd name="T20" fmla="+- 0 6982 5748"/>
                    <a:gd name="T21" fmla="*/ T20 w 1253"/>
                    <a:gd name="T22" fmla="+- 0 850 488"/>
                    <a:gd name="T23" fmla="*/ 850 h 403"/>
                    <a:gd name="T24" fmla="+- 0 6960 5748"/>
                    <a:gd name="T25" fmla="*/ T24 w 1253"/>
                    <a:gd name="T26" fmla="+- 0 872 488"/>
                    <a:gd name="T27" fmla="*/ 872 h 403"/>
                    <a:gd name="T28" fmla="+- 0 6960 5748"/>
                    <a:gd name="T29" fmla="*/ T28 w 1253"/>
                    <a:gd name="T30" fmla="+- 0 850 488"/>
                    <a:gd name="T31" fmla="*/ 850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1212" y="362"/>
                      </a:moveTo>
                      <a:lnTo>
                        <a:pt x="41" y="362"/>
                      </a:lnTo>
                      <a:lnTo>
                        <a:pt x="1234" y="403"/>
                      </a:lnTo>
                      <a:lnTo>
                        <a:pt x="1243" y="403"/>
                      </a:lnTo>
                      <a:lnTo>
                        <a:pt x="1234" y="40"/>
                      </a:lnTo>
                      <a:lnTo>
                        <a:pt x="1234" y="362"/>
                      </a:lnTo>
                      <a:lnTo>
                        <a:pt x="1212" y="384"/>
                      </a:lnTo>
                      <a:lnTo>
                        <a:pt x="1212" y="36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48">
                  <a:extLst>
                    <a:ext uri="{FF2B5EF4-FFF2-40B4-BE49-F238E27FC236}">
                      <a16:creationId xmlns:a16="http://schemas.microsoft.com/office/drawing/2014/main" id="{358E51F5-06C1-A6EC-1E7D-4EF70C3DF8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509 488"/>
                    <a:gd name="T3" fmla="*/ 509 h 403"/>
                    <a:gd name="T4" fmla="+- 0 6960 5748"/>
                    <a:gd name="T5" fmla="*/ T4 w 1253"/>
                    <a:gd name="T6" fmla="+- 0 509 488"/>
                    <a:gd name="T7" fmla="*/ 509 h 403"/>
                    <a:gd name="T8" fmla="+- 0 6982 5748"/>
                    <a:gd name="T9" fmla="*/ T8 w 1253"/>
                    <a:gd name="T10" fmla="+- 0 488 488"/>
                    <a:gd name="T11" fmla="*/ 488 h 403"/>
                    <a:gd name="T12" fmla="+- 0 5770 5748"/>
                    <a:gd name="T13" fmla="*/ T12 w 1253"/>
                    <a:gd name="T14" fmla="+- 0 488 488"/>
                    <a:gd name="T15" fmla="*/ 488 h 403"/>
                    <a:gd name="T16" fmla="+- 0 5770 5748"/>
                    <a:gd name="T17" fmla="*/ T16 w 1253"/>
                    <a:gd name="T18" fmla="+- 0 509 488"/>
                    <a:gd name="T19" fmla="*/ 509 h 403"/>
                    <a:gd name="T20" fmla="+- 0 5789 5748"/>
                    <a:gd name="T21" fmla="*/ T20 w 1253"/>
                    <a:gd name="T22" fmla="+- 0 509 488"/>
                    <a:gd name="T23" fmla="*/ 509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253" h="403">
                      <a:moveTo>
                        <a:pt x="41" y="21"/>
                      </a:moveTo>
                      <a:lnTo>
                        <a:pt x="1212" y="21"/>
                      </a:lnTo>
                      <a:lnTo>
                        <a:pt x="1234" y="0"/>
                      </a:lnTo>
                      <a:lnTo>
                        <a:pt x="22" y="0"/>
                      </a:lnTo>
                      <a:lnTo>
                        <a:pt x="22" y="21"/>
                      </a:lnTo>
                      <a:lnTo>
                        <a:pt x="41" y="21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47">
                  <a:extLst>
                    <a:ext uri="{FF2B5EF4-FFF2-40B4-BE49-F238E27FC236}">
                      <a16:creationId xmlns:a16="http://schemas.microsoft.com/office/drawing/2014/main" id="{EE7243D4-D5C0-2621-BD86-C9BBCD58C4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528 488"/>
                    <a:gd name="T3" fmla="*/ 528 h 403"/>
                    <a:gd name="T4" fmla="+- 0 5789 5748"/>
                    <a:gd name="T5" fmla="*/ T4 w 1253"/>
                    <a:gd name="T6" fmla="+- 0 850 488"/>
                    <a:gd name="T7" fmla="*/ 850 h 403"/>
                    <a:gd name="T8" fmla="+- 0 5789 5748"/>
                    <a:gd name="T9" fmla="*/ T8 w 1253"/>
                    <a:gd name="T10" fmla="+- 0 528 488"/>
                    <a:gd name="T11" fmla="*/ 528 h 403"/>
                    <a:gd name="T12" fmla="+- 0 5770 5748"/>
                    <a:gd name="T13" fmla="*/ T12 w 1253"/>
                    <a:gd name="T14" fmla="+- 0 528 488"/>
                    <a:gd name="T15" fmla="*/ 52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253" h="403">
                      <a:moveTo>
                        <a:pt x="22" y="40"/>
                      </a:moveTo>
                      <a:lnTo>
                        <a:pt x="41" y="362"/>
                      </a:lnTo>
                      <a:lnTo>
                        <a:pt x="41" y="40"/>
                      </a:lnTo>
                      <a:lnTo>
                        <a:pt x="22" y="40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46">
                  <a:extLst>
                    <a:ext uri="{FF2B5EF4-FFF2-40B4-BE49-F238E27FC236}">
                      <a16:creationId xmlns:a16="http://schemas.microsoft.com/office/drawing/2014/main" id="{FC1AC6AF-0C95-60EC-117E-D3F7187E2C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891 488"/>
                    <a:gd name="T3" fmla="*/ 891 h 403"/>
                    <a:gd name="T4" fmla="+- 0 6982 5748"/>
                    <a:gd name="T5" fmla="*/ T4 w 1253"/>
                    <a:gd name="T6" fmla="+- 0 891 488"/>
                    <a:gd name="T7" fmla="*/ 891 h 403"/>
                    <a:gd name="T8" fmla="+- 0 5789 5748"/>
                    <a:gd name="T9" fmla="*/ T8 w 1253"/>
                    <a:gd name="T10" fmla="+- 0 850 488"/>
                    <a:gd name="T11" fmla="*/ 850 h 403"/>
                    <a:gd name="T12" fmla="+- 0 5770 5748"/>
                    <a:gd name="T13" fmla="*/ T12 w 1253"/>
                    <a:gd name="T14" fmla="+- 0 528 488"/>
                    <a:gd name="T15" fmla="*/ 528 h 403"/>
                    <a:gd name="T16" fmla="+- 0 6960 5748"/>
                    <a:gd name="T17" fmla="*/ T16 w 1253"/>
                    <a:gd name="T18" fmla="+- 0 528 488"/>
                    <a:gd name="T19" fmla="*/ 528 h 403"/>
                    <a:gd name="T20" fmla="+- 0 6960 5748"/>
                    <a:gd name="T21" fmla="*/ T20 w 1253"/>
                    <a:gd name="T22" fmla="+- 0 872 488"/>
                    <a:gd name="T23" fmla="*/ 872 h 403"/>
                    <a:gd name="T24" fmla="+- 0 6982 5748"/>
                    <a:gd name="T25" fmla="*/ T24 w 1253"/>
                    <a:gd name="T26" fmla="+- 0 850 488"/>
                    <a:gd name="T27" fmla="*/ 850 h 403"/>
                    <a:gd name="T28" fmla="+- 0 6982 5748"/>
                    <a:gd name="T29" fmla="*/ T28 w 1253"/>
                    <a:gd name="T30" fmla="+- 0 528 488"/>
                    <a:gd name="T31" fmla="*/ 528 h 403"/>
                    <a:gd name="T32" fmla="+- 0 6991 5748"/>
                    <a:gd name="T33" fmla="*/ T32 w 1253"/>
                    <a:gd name="T34" fmla="+- 0 891 488"/>
                    <a:gd name="T35" fmla="*/ 891 h 403"/>
                    <a:gd name="T36" fmla="+- 0 7001 5748"/>
                    <a:gd name="T37" fmla="*/ T36 w 1253"/>
                    <a:gd name="T38" fmla="+- 0 881 488"/>
                    <a:gd name="T39" fmla="*/ 881 h 403"/>
                    <a:gd name="T40" fmla="+- 0 7001 5748"/>
                    <a:gd name="T41" fmla="*/ T40 w 1253"/>
                    <a:gd name="T42" fmla="+- 0 497 488"/>
                    <a:gd name="T43" fmla="*/ 497 h 403"/>
                    <a:gd name="T44" fmla="+- 0 6991 5748"/>
                    <a:gd name="T45" fmla="*/ T44 w 1253"/>
                    <a:gd name="T46" fmla="+- 0 488 488"/>
                    <a:gd name="T47" fmla="*/ 488 h 403"/>
                    <a:gd name="T48" fmla="+- 0 6982 5748"/>
                    <a:gd name="T49" fmla="*/ T48 w 1253"/>
                    <a:gd name="T50" fmla="+- 0 488 488"/>
                    <a:gd name="T51" fmla="*/ 488 h 403"/>
                    <a:gd name="T52" fmla="+- 0 6960 5748"/>
                    <a:gd name="T53" fmla="*/ T52 w 1253"/>
                    <a:gd name="T54" fmla="+- 0 509 488"/>
                    <a:gd name="T55" fmla="*/ 509 h 403"/>
                    <a:gd name="T56" fmla="+- 0 5770 5748"/>
                    <a:gd name="T57" fmla="*/ T56 w 1253"/>
                    <a:gd name="T58" fmla="+- 0 509 488"/>
                    <a:gd name="T59" fmla="*/ 509 h 403"/>
                    <a:gd name="T60" fmla="+- 0 5770 5748"/>
                    <a:gd name="T61" fmla="*/ T60 w 1253"/>
                    <a:gd name="T62" fmla="+- 0 850 488"/>
                    <a:gd name="T63" fmla="*/ 850 h 403"/>
                    <a:gd name="T64" fmla="+- 0 5789 5748"/>
                    <a:gd name="T65" fmla="*/ T64 w 1253"/>
                    <a:gd name="T66" fmla="+- 0 872 488"/>
                    <a:gd name="T67" fmla="*/ 872 h 403"/>
                    <a:gd name="T68" fmla="+- 0 5770 5748"/>
                    <a:gd name="T69" fmla="*/ T68 w 1253"/>
                    <a:gd name="T70" fmla="+- 0 891 488"/>
                    <a:gd name="T71" fmla="*/ 891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1253" h="403">
                      <a:moveTo>
                        <a:pt x="22" y="403"/>
                      </a:moveTo>
                      <a:lnTo>
                        <a:pt x="1234" y="403"/>
                      </a:lnTo>
                      <a:lnTo>
                        <a:pt x="41" y="362"/>
                      </a:lnTo>
                      <a:lnTo>
                        <a:pt x="22" y="40"/>
                      </a:lnTo>
                      <a:lnTo>
                        <a:pt x="1212" y="40"/>
                      </a:lnTo>
                      <a:lnTo>
                        <a:pt x="1212" y="384"/>
                      </a:lnTo>
                      <a:lnTo>
                        <a:pt x="1234" y="362"/>
                      </a:lnTo>
                      <a:lnTo>
                        <a:pt x="1234" y="40"/>
                      </a:lnTo>
                      <a:lnTo>
                        <a:pt x="1243" y="403"/>
                      </a:lnTo>
                      <a:lnTo>
                        <a:pt x="1253" y="393"/>
                      </a:lnTo>
                      <a:lnTo>
                        <a:pt x="1253" y="9"/>
                      </a:lnTo>
                      <a:lnTo>
                        <a:pt x="1243" y="0"/>
                      </a:lnTo>
                      <a:lnTo>
                        <a:pt x="1234" y="0"/>
                      </a:lnTo>
                      <a:lnTo>
                        <a:pt x="1212" y="21"/>
                      </a:lnTo>
                      <a:lnTo>
                        <a:pt x="22" y="21"/>
                      </a:lnTo>
                      <a:lnTo>
                        <a:pt x="22" y="362"/>
                      </a:lnTo>
                      <a:lnTo>
                        <a:pt x="41" y="384"/>
                      </a:lnTo>
                      <a:lnTo>
                        <a:pt x="22" y="40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45">
                  <a:extLst>
                    <a:ext uri="{FF2B5EF4-FFF2-40B4-BE49-F238E27FC236}">
                      <a16:creationId xmlns:a16="http://schemas.microsoft.com/office/drawing/2014/main" id="{97C41E8E-8460-1148-94BE-79EFFA0456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872 488"/>
                    <a:gd name="T3" fmla="*/ 872 h 403"/>
                    <a:gd name="T4" fmla="+- 0 5770 5748"/>
                    <a:gd name="T5" fmla="*/ T4 w 1253"/>
                    <a:gd name="T6" fmla="+- 0 850 488"/>
                    <a:gd name="T7" fmla="*/ 850 h 403"/>
                    <a:gd name="T8" fmla="+- 0 5770 5748"/>
                    <a:gd name="T9" fmla="*/ T8 w 1253"/>
                    <a:gd name="T10" fmla="+- 0 509 488"/>
                    <a:gd name="T11" fmla="*/ 509 h 403"/>
                    <a:gd name="T12" fmla="+- 0 5748 5748"/>
                    <a:gd name="T13" fmla="*/ T12 w 1253"/>
                    <a:gd name="T14" fmla="+- 0 509 488"/>
                    <a:gd name="T15" fmla="*/ 509 h 403"/>
                    <a:gd name="T16" fmla="+- 0 5748 5748"/>
                    <a:gd name="T17" fmla="*/ T16 w 1253"/>
                    <a:gd name="T18" fmla="+- 0 881 488"/>
                    <a:gd name="T19" fmla="*/ 881 h 403"/>
                    <a:gd name="T20" fmla="+- 0 5758 5748"/>
                    <a:gd name="T21" fmla="*/ T20 w 1253"/>
                    <a:gd name="T22" fmla="+- 0 891 488"/>
                    <a:gd name="T23" fmla="*/ 891 h 403"/>
                    <a:gd name="T24" fmla="+- 0 5770 5748"/>
                    <a:gd name="T25" fmla="*/ T24 w 1253"/>
                    <a:gd name="T26" fmla="+- 0 891 488"/>
                    <a:gd name="T27" fmla="*/ 891 h 403"/>
                    <a:gd name="T28" fmla="+- 0 5789 5748"/>
                    <a:gd name="T29" fmla="*/ T28 w 1253"/>
                    <a:gd name="T30" fmla="+- 0 872 488"/>
                    <a:gd name="T31" fmla="*/ 872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41" y="384"/>
                      </a:moveTo>
                      <a:lnTo>
                        <a:pt x="22" y="362"/>
                      </a:lnTo>
                      <a:lnTo>
                        <a:pt x="22" y="21"/>
                      </a:lnTo>
                      <a:lnTo>
                        <a:pt x="0" y="21"/>
                      </a:lnTo>
                      <a:lnTo>
                        <a:pt x="0" y="393"/>
                      </a:lnTo>
                      <a:lnTo>
                        <a:pt x="10" y="403"/>
                      </a:lnTo>
                      <a:lnTo>
                        <a:pt x="22" y="403"/>
                      </a:lnTo>
                      <a:lnTo>
                        <a:pt x="41" y="384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1" name="Group 43">
                  <a:extLst>
                    <a:ext uri="{FF2B5EF4-FFF2-40B4-BE49-F238E27FC236}">
                      <a16:creationId xmlns:a16="http://schemas.microsoft.com/office/drawing/2014/main" id="{8D337141-64AD-C01F-9BCB-E2EE720C4D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67" y="509"/>
                  <a:ext cx="0" cy="360"/>
                  <a:chOff x="5767" y="509"/>
                  <a:chExt cx="0" cy="360"/>
                </a:xfrm>
              </p:grpSpPr>
              <p:sp>
                <p:nvSpPr>
                  <p:cNvPr id="62" name="Freeform 44">
                    <a:extLst>
                      <a:ext uri="{FF2B5EF4-FFF2-40B4-BE49-F238E27FC236}">
                        <a16:creationId xmlns:a16="http://schemas.microsoft.com/office/drawing/2014/main" id="{6E6F0D8D-EA0D-D1EF-2850-B5C7C53412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7" y="509"/>
                    <a:ext cx="0" cy="360"/>
                  </a:xfrm>
                  <a:custGeom>
                    <a:avLst/>
                    <a:gdLst>
                      <a:gd name="T0" fmla="+- 0 509 509"/>
                      <a:gd name="T1" fmla="*/ 509 h 360"/>
                      <a:gd name="T2" fmla="+- 0 869 509"/>
                      <a:gd name="T3" fmla="*/ 869 h 360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360">
                        <a:moveTo>
                          <a:pt x="0" y="0"/>
                        </a:moveTo>
                        <a:lnTo>
                          <a:pt x="0" y="360"/>
                        </a:lnTo>
                      </a:path>
                    </a:pathLst>
                  </a:custGeom>
                  <a:noFill/>
                  <a:ln w="25654">
                    <a:solidFill>
                      <a:srgbClr val="385D8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4096" name="Rectangle 61">
            <a:extLst>
              <a:ext uri="{FF2B5EF4-FFF2-40B4-BE49-F238E27FC236}">
                <a16:creationId xmlns:a16="http://schemas.microsoft.com/office/drawing/2014/main" id="{AF359010-D25B-0CE3-274B-1E3486A6F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62" y="1430934"/>
            <a:ext cx="11439239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en-US" sz="1600" dirty="0">
                <a:ea typeface="Arial" panose="020B0604020202020204" pitchFamily="34" charset="0"/>
              </a:rPr>
              <a:t>•	</a:t>
            </a:r>
            <a:r>
              <a:rPr lang="en-US" altLang="en-US" sz="1600" dirty="0" err="1">
                <a:ea typeface="Calibri" panose="020F0502020204030204" pitchFamily="34" charset="0"/>
              </a:rPr>
              <a:t>Нацртом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одлуке</a:t>
            </a:r>
            <a:r>
              <a:rPr lang="en-US" altLang="en-US" sz="1600" dirty="0">
                <a:ea typeface="Calibri" panose="020F0502020204030204" pitchFamily="34" charset="0"/>
              </a:rPr>
              <a:t> о </a:t>
            </a:r>
            <a:r>
              <a:rPr lang="en-US" altLang="en-US" sz="1600" dirty="0" err="1">
                <a:ea typeface="Calibri" panose="020F0502020204030204" pitchFamily="34" charset="0"/>
              </a:rPr>
              <a:t>буџету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општине</a:t>
            </a:r>
            <a:r>
              <a:rPr lang="en-US" altLang="en-US" sz="1600" dirty="0">
                <a:ea typeface="Calibri" panose="020F0502020204030204" pitchFamily="34" charset="0"/>
              </a:rPr>
              <a:t>  </a:t>
            </a:r>
            <a:r>
              <a:rPr lang="en-US" altLang="en-US" sz="1600" dirty="0" err="1">
                <a:ea typeface="Calibri" panose="020F0502020204030204" pitchFamily="34" charset="0"/>
              </a:rPr>
              <a:t>Аранђеловац</a:t>
            </a:r>
            <a:r>
              <a:rPr lang="en-US" altLang="en-US" sz="1600" dirty="0">
                <a:ea typeface="Calibri" panose="020F0502020204030204" pitchFamily="34" charset="0"/>
              </a:rPr>
              <a:t>  </a:t>
            </a:r>
            <a:r>
              <a:rPr lang="en-US" altLang="en-US" sz="1600" dirty="0" err="1">
                <a:ea typeface="Calibri" panose="020F0502020204030204" pitchFamily="34" charset="0"/>
              </a:rPr>
              <a:t>за</a:t>
            </a:r>
            <a:r>
              <a:rPr lang="en-US" altLang="en-US" sz="1600" dirty="0">
                <a:ea typeface="Calibri" panose="020F0502020204030204" pitchFamily="34" charset="0"/>
              </a:rPr>
              <a:t> 2025 </a:t>
            </a:r>
            <a:r>
              <a:rPr lang="en-US" altLang="en-US" sz="1600" dirty="0" err="1">
                <a:ea typeface="Calibri" panose="020F0502020204030204" pitchFamily="34" charset="0"/>
              </a:rPr>
              <a:t>годину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планирана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су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средства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из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буџета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општине</a:t>
            </a:r>
            <a:r>
              <a:rPr lang="en-US" altLang="en-US" sz="1600" dirty="0">
                <a:ea typeface="Calibri" panose="020F0502020204030204" pitchFamily="34" charset="0"/>
              </a:rPr>
              <a:t> у </a:t>
            </a:r>
            <a:r>
              <a:rPr lang="en-US" altLang="en-US" sz="1600" dirty="0" err="1">
                <a:ea typeface="Calibri" panose="020F0502020204030204" pitchFamily="34" charset="0"/>
              </a:rPr>
              <a:t>износу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од</a:t>
            </a:r>
            <a:r>
              <a:rPr lang="en-US" altLang="en-US" sz="1600" dirty="0">
                <a:ea typeface="Calibri" panose="020F0502020204030204" pitchFamily="34" charset="0"/>
              </a:rPr>
              <a:t> 2.247.793.680,00 </a:t>
            </a:r>
            <a:r>
              <a:rPr lang="en-US" altLang="en-US" sz="1600" dirty="0" err="1">
                <a:ea typeface="Calibri" panose="020F0502020204030204" pitchFamily="34" charset="0"/>
              </a:rPr>
              <a:t>динара</a:t>
            </a:r>
            <a:r>
              <a:rPr lang="en-US" altLang="en-US" sz="1600" dirty="0">
                <a:ea typeface="Calibri" panose="020F0502020204030204" pitchFamily="34" charset="0"/>
              </a:rPr>
              <a:t>,  </a:t>
            </a:r>
            <a:r>
              <a:rPr lang="en-US" altLang="en-US" sz="1600" dirty="0" err="1">
                <a:ea typeface="Calibri" panose="020F0502020204030204" pitchFamily="34" charset="0"/>
              </a:rPr>
              <a:t>из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сопствених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извора</a:t>
            </a:r>
            <a:r>
              <a:rPr lang="en-US" altLang="en-US" sz="1600" dirty="0">
                <a:ea typeface="Calibri" panose="020F0502020204030204" pitchFamily="34" charset="0"/>
              </a:rPr>
              <a:t> у </a:t>
            </a:r>
            <a:r>
              <a:rPr lang="en-US" altLang="en-US" sz="1600" dirty="0" err="1">
                <a:ea typeface="Calibri" panose="020F0502020204030204" pitchFamily="34" charset="0"/>
              </a:rPr>
              <a:t>износу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од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sr-Cyrl-RS" altLang="en-US" sz="1600" dirty="0">
                <a:ea typeface="Calibri" panose="020F0502020204030204" pitchFamily="34" charset="0"/>
              </a:rPr>
              <a:t>92.980.</a:t>
            </a:r>
            <a:r>
              <a:rPr lang="en-US" altLang="en-US" sz="1600" dirty="0">
                <a:ea typeface="Calibri" panose="020F0502020204030204" pitchFamily="34" charset="0"/>
              </a:rPr>
              <a:t>000,00 </a:t>
            </a:r>
            <a:r>
              <a:rPr lang="en-US" altLang="en-US" sz="1600" dirty="0" err="1">
                <a:ea typeface="Calibri" panose="020F0502020204030204" pitchFamily="34" charset="0"/>
              </a:rPr>
              <a:t>динара</a:t>
            </a:r>
            <a:r>
              <a:rPr lang="en-US" altLang="en-US" sz="1600" dirty="0">
                <a:ea typeface="Calibri" panose="020F0502020204030204" pitchFamily="34" charset="0"/>
              </a:rPr>
              <a:t> и </a:t>
            </a:r>
            <a:r>
              <a:rPr lang="en-US" altLang="en-US" sz="1600" dirty="0" err="1">
                <a:ea typeface="Calibri" panose="020F0502020204030204" pitchFamily="34" charset="0"/>
              </a:rPr>
              <a:t>средства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из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осталих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en-US" altLang="en-US" sz="1600" dirty="0" err="1">
                <a:ea typeface="Calibri" panose="020F0502020204030204" pitchFamily="34" charset="0"/>
              </a:rPr>
              <a:t>извора</a:t>
            </a:r>
            <a:r>
              <a:rPr lang="en-US" altLang="en-US" sz="1600" dirty="0">
                <a:ea typeface="Calibri" panose="020F0502020204030204" pitchFamily="34" charset="0"/>
              </a:rPr>
              <a:t> </a:t>
            </a:r>
            <a:r>
              <a:rPr lang="sr-Cyrl-RS" altLang="en-US" sz="1600" dirty="0">
                <a:ea typeface="Calibri" panose="020F0502020204030204" pitchFamily="34" charset="0"/>
              </a:rPr>
              <a:t>309.300.000,00</a:t>
            </a:r>
            <a:r>
              <a:rPr lang="en-US" altLang="en-US" sz="1600" dirty="0" err="1">
                <a:ea typeface="Calibri" panose="020F0502020204030204" pitchFamily="34" charset="0"/>
              </a:rPr>
              <a:t>динара</a:t>
            </a:r>
            <a:r>
              <a:rPr lang="en-US" altLang="en-US" sz="1600" dirty="0">
                <a:ea typeface="Calibri" panose="020F0502020204030204" pitchFamily="34" charset="0"/>
              </a:rPr>
              <a:t>.</a:t>
            </a:r>
            <a:endParaRPr lang="sr-Cyrl-RS" altLang="en-US" sz="1600" dirty="0">
              <a:ea typeface="Calibri" panose="020F0502020204030204" pitchFamily="34" charset="0"/>
            </a:endParaRPr>
          </a:p>
          <a:p>
            <a:pPr defTabSz="914400"/>
            <a:endParaRPr lang="sr-Cyrl-RS" altLang="en-US" sz="1600" dirty="0"/>
          </a:p>
          <a:p>
            <a:pPr defTabSz="914400"/>
            <a:endParaRPr lang="en-US" altLang="en-US" sz="1100" dirty="0"/>
          </a:p>
        </p:txBody>
      </p:sp>
      <p:sp>
        <p:nvSpPr>
          <p:cNvPr id="4100" name="Rectangle 64">
            <a:extLst>
              <a:ext uri="{FF2B5EF4-FFF2-40B4-BE49-F238E27FC236}">
                <a16:creationId xmlns:a16="http://schemas.microsoft.com/office/drawing/2014/main" id="{948541E2-4F85-7CE4-7411-24AA9CD06A4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8200" y="2827136"/>
            <a:ext cx="65263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0,00</a:t>
            </a:r>
            <a:endParaRPr lang="en-US" alt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100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4161" name="Picture 65">
            <a:extLst>
              <a:ext uri="{FF2B5EF4-FFF2-40B4-BE49-F238E27FC236}">
                <a16:creationId xmlns:a16="http://schemas.microsoft.com/office/drawing/2014/main" id="{6FCC8E1B-9EE3-7BD0-1CDC-E788F017A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43" y="2411529"/>
            <a:ext cx="16351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Rectangle 86">
            <a:extLst>
              <a:ext uri="{FF2B5EF4-FFF2-40B4-BE49-F238E27FC236}">
                <a16:creationId xmlns:a16="http://schemas.microsoft.com/office/drawing/2014/main" id="{C105678D-1C34-F1EE-EF10-F991638A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67892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4" name="TextBox 4123">
            <a:extLst>
              <a:ext uri="{FF2B5EF4-FFF2-40B4-BE49-F238E27FC236}">
                <a16:creationId xmlns:a16="http://schemas.microsoft.com/office/drawing/2014/main" id="{66C9CCA2-2079-F319-371A-527AB478F294}"/>
              </a:ext>
            </a:extLst>
          </p:cNvPr>
          <p:cNvSpPr txBox="1"/>
          <p:nvPr/>
        </p:nvSpPr>
        <p:spPr>
          <a:xfrm>
            <a:off x="5473150" y="2683017"/>
            <a:ext cx="5976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2,</a:t>
            </a:r>
            <a:r>
              <a:rPr lang="sr-Cyrl-RS" alt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n-US" alt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ea typeface="Calibri" panose="020F0502020204030204" pitchFamily="34" charset="0"/>
              </a:rPr>
              <a:t>милијарди</a:t>
            </a:r>
            <a:r>
              <a:rPr lang="en-US" altLang="en-US" sz="32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ea typeface="Calibri" panose="020F0502020204030204" pitchFamily="34" charset="0"/>
              </a:rPr>
              <a:t>динара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grpSp>
        <p:nvGrpSpPr>
          <p:cNvPr id="4128" name="Group 88">
            <a:extLst>
              <a:ext uri="{FF2B5EF4-FFF2-40B4-BE49-F238E27FC236}">
                <a16:creationId xmlns:a16="http://schemas.microsoft.com/office/drawing/2014/main" id="{B61F9F4E-644A-108E-9656-BE222C05B393}"/>
              </a:ext>
            </a:extLst>
          </p:cNvPr>
          <p:cNvGrpSpPr>
            <a:grpSpLocks/>
          </p:cNvGrpSpPr>
          <p:nvPr/>
        </p:nvGrpSpPr>
        <p:grpSpPr bwMode="auto">
          <a:xfrm>
            <a:off x="9553320" y="4517409"/>
            <a:ext cx="2320233" cy="1975466"/>
            <a:chOff x="12593" y="8218"/>
            <a:chExt cx="2419" cy="1970"/>
          </a:xfrm>
        </p:grpSpPr>
        <p:grpSp>
          <p:nvGrpSpPr>
            <p:cNvPr id="4129" name="Group 89">
              <a:extLst>
                <a:ext uri="{FF2B5EF4-FFF2-40B4-BE49-F238E27FC236}">
                  <a16:creationId xmlns:a16="http://schemas.microsoft.com/office/drawing/2014/main" id="{93566D90-3EE6-D9AE-8A6D-1928DCD5BC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612" y="8237"/>
              <a:ext cx="2381" cy="1930"/>
              <a:chOff x="12612" y="8237"/>
              <a:chExt cx="2381" cy="1930"/>
            </a:xfrm>
          </p:grpSpPr>
          <p:sp>
            <p:nvSpPr>
              <p:cNvPr id="4130" name="Freeform 90">
                <a:extLst>
                  <a:ext uri="{FF2B5EF4-FFF2-40B4-BE49-F238E27FC236}">
                    <a16:creationId xmlns:a16="http://schemas.microsoft.com/office/drawing/2014/main" id="{4CD5FF7E-0587-1F81-37DE-498E731DC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2" y="8237"/>
                <a:ext cx="2381" cy="1930"/>
              </a:xfrm>
              <a:custGeom>
                <a:avLst/>
                <a:gdLst>
                  <a:gd name="T0" fmla="+- 0 13680 12612"/>
                  <a:gd name="T1" fmla="*/ T0 w 2381"/>
                  <a:gd name="T2" fmla="+- 0 8242 8237"/>
                  <a:gd name="T3" fmla="*/ 8242 h 1930"/>
                  <a:gd name="T4" fmla="+- 0 13447 12612"/>
                  <a:gd name="T5" fmla="*/ T4 w 2381"/>
                  <a:gd name="T6" fmla="+- 0 8280 8237"/>
                  <a:gd name="T7" fmla="*/ 8280 h 1930"/>
                  <a:gd name="T8" fmla="+- 0 13236 12612"/>
                  <a:gd name="T9" fmla="*/ T8 w 2381"/>
                  <a:gd name="T10" fmla="+- 0 8352 8237"/>
                  <a:gd name="T11" fmla="*/ 8352 h 1930"/>
                  <a:gd name="T12" fmla="+- 0 13046 12612"/>
                  <a:gd name="T13" fmla="*/ T12 w 2381"/>
                  <a:gd name="T14" fmla="+- 0 8458 8237"/>
                  <a:gd name="T15" fmla="*/ 8458 h 1930"/>
                  <a:gd name="T16" fmla="+- 0 12883 12612"/>
                  <a:gd name="T17" fmla="*/ T16 w 2381"/>
                  <a:gd name="T18" fmla="+- 0 8587 8237"/>
                  <a:gd name="T19" fmla="*/ 8587 h 1930"/>
                  <a:gd name="T20" fmla="+- 0 12756 12612"/>
                  <a:gd name="T21" fmla="*/ T20 w 2381"/>
                  <a:gd name="T22" fmla="+- 0 8741 8237"/>
                  <a:gd name="T23" fmla="*/ 8741 h 1930"/>
                  <a:gd name="T24" fmla="+- 0 12667 12612"/>
                  <a:gd name="T25" fmla="*/ T24 w 2381"/>
                  <a:gd name="T26" fmla="+- 0 8916 8237"/>
                  <a:gd name="T27" fmla="*/ 8916 h 1930"/>
                  <a:gd name="T28" fmla="+- 0 12619 12612"/>
                  <a:gd name="T29" fmla="*/ T28 w 2381"/>
                  <a:gd name="T30" fmla="+- 0 9103 8237"/>
                  <a:gd name="T31" fmla="*/ 9103 h 1930"/>
                  <a:gd name="T32" fmla="+- 0 12619 12612"/>
                  <a:gd name="T33" fmla="*/ T32 w 2381"/>
                  <a:gd name="T34" fmla="+- 0 9300 8237"/>
                  <a:gd name="T35" fmla="*/ 9300 h 1930"/>
                  <a:gd name="T36" fmla="+- 0 12667 12612"/>
                  <a:gd name="T37" fmla="*/ T36 w 2381"/>
                  <a:gd name="T38" fmla="+- 0 9487 8237"/>
                  <a:gd name="T39" fmla="*/ 9487 h 1930"/>
                  <a:gd name="T40" fmla="+- 0 12756 12612"/>
                  <a:gd name="T41" fmla="*/ T40 w 2381"/>
                  <a:gd name="T42" fmla="+- 0 9662 8237"/>
                  <a:gd name="T43" fmla="*/ 9662 h 1930"/>
                  <a:gd name="T44" fmla="+- 0 12883 12612"/>
                  <a:gd name="T45" fmla="*/ T44 w 2381"/>
                  <a:gd name="T46" fmla="+- 0 9816 8237"/>
                  <a:gd name="T47" fmla="*/ 9816 h 1930"/>
                  <a:gd name="T48" fmla="+- 0 13046 12612"/>
                  <a:gd name="T49" fmla="*/ T48 w 2381"/>
                  <a:gd name="T50" fmla="+- 0 9946 8237"/>
                  <a:gd name="T51" fmla="*/ 9946 h 1930"/>
                  <a:gd name="T52" fmla="+- 0 13236 12612"/>
                  <a:gd name="T53" fmla="*/ T52 w 2381"/>
                  <a:gd name="T54" fmla="+- 0 10051 8237"/>
                  <a:gd name="T55" fmla="*/ 10051 h 1930"/>
                  <a:gd name="T56" fmla="+- 0 13447 12612"/>
                  <a:gd name="T57" fmla="*/ T56 w 2381"/>
                  <a:gd name="T58" fmla="+- 0 10123 8237"/>
                  <a:gd name="T59" fmla="*/ 10123 h 1930"/>
                  <a:gd name="T60" fmla="+- 0 13680 12612"/>
                  <a:gd name="T61" fmla="*/ T60 w 2381"/>
                  <a:gd name="T62" fmla="+- 0 10162 8237"/>
                  <a:gd name="T63" fmla="*/ 10162 h 1930"/>
                  <a:gd name="T64" fmla="+- 0 13922 12612"/>
                  <a:gd name="T65" fmla="*/ T64 w 2381"/>
                  <a:gd name="T66" fmla="+- 0 10162 8237"/>
                  <a:gd name="T67" fmla="*/ 10162 h 1930"/>
                  <a:gd name="T68" fmla="+- 0 14155 12612"/>
                  <a:gd name="T69" fmla="*/ T68 w 2381"/>
                  <a:gd name="T70" fmla="+- 0 10123 8237"/>
                  <a:gd name="T71" fmla="*/ 10123 h 1930"/>
                  <a:gd name="T72" fmla="+- 0 14369 12612"/>
                  <a:gd name="T73" fmla="*/ T72 w 2381"/>
                  <a:gd name="T74" fmla="+- 0 10051 8237"/>
                  <a:gd name="T75" fmla="*/ 10051 h 1930"/>
                  <a:gd name="T76" fmla="+- 0 14558 12612"/>
                  <a:gd name="T77" fmla="*/ T76 w 2381"/>
                  <a:gd name="T78" fmla="+- 0 9946 8237"/>
                  <a:gd name="T79" fmla="*/ 9946 h 1930"/>
                  <a:gd name="T80" fmla="+- 0 14722 12612"/>
                  <a:gd name="T81" fmla="*/ T80 w 2381"/>
                  <a:gd name="T82" fmla="+- 0 9816 8237"/>
                  <a:gd name="T83" fmla="*/ 9816 h 1930"/>
                  <a:gd name="T84" fmla="+- 0 14849 12612"/>
                  <a:gd name="T85" fmla="*/ T84 w 2381"/>
                  <a:gd name="T86" fmla="+- 0 9662 8237"/>
                  <a:gd name="T87" fmla="*/ 9662 h 1930"/>
                  <a:gd name="T88" fmla="+- 0 14938 12612"/>
                  <a:gd name="T89" fmla="*/ T88 w 2381"/>
                  <a:gd name="T90" fmla="+- 0 9487 8237"/>
                  <a:gd name="T91" fmla="*/ 9487 h 1930"/>
                  <a:gd name="T92" fmla="+- 0 14986 12612"/>
                  <a:gd name="T93" fmla="*/ T92 w 2381"/>
                  <a:gd name="T94" fmla="+- 0 9300 8237"/>
                  <a:gd name="T95" fmla="*/ 9300 h 1930"/>
                  <a:gd name="T96" fmla="+- 0 14986 12612"/>
                  <a:gd name="T97" fmla="*/ T96 w 2381"/>
                  <a:gd name="T98" fmla="+- 0 9103 8237"/>
                  <a:gd name="T99" fmla="*/ 9103 h 1930"/>
                  <a:gd name="T100" fmla="+- 0 14938 12612"/>
                  <a:gd name="T101" fmla="*/ T100 w 2381"/>
                  <a:gd name="T102" fmla="+- 0 8916 8237"/>
                  <a:gd name="T103" fmla="*/ 8916 h 1930"/>
                  <a:gd name="T104" fmla="+- 0 14849 12612"/>
                  <a:gd name="T105" fmla="*/ T104 w 2381"/>
                  <a:gd name="T106" fmla="+- 0 8741 8237"/>
                  <a:gd name="T107" fmla="*/ 8741 h 1930"/>
                  <a:gd name="T108" fmla="+- 0 14722 12612"/>
                  <a:gd name="T109" fmla="*/ T108 w 2381"/>
                  <a:gd name="T110" fmla="+- 0 8587 8237"/>
                  <a:gd name="T111" fmla="*/ 8587 h 1930"/>
                  <a:gd name="T112" fmla="+- 0 14558 12612"/>
                  <a:gd name="T113" fmla="*/ T112 w 2381"/>
                  <a:gd name="T114" fmla="+- 0 8458 8237"/>
                  <a:gd name="T115" fmla="*/ 8458 h 1930"/>
                  <a:gd name="T116" fmla="+- 0 14369 12612"/>
                  <a:gd name="T117" fmla="*/ T116 w 2381"/>
                  <a:gd name="T118" fmla="+- 0 8352 8237"/>
                  <a:gd name="T119" fmla="*/ 8352 h 1930"/>
                  <a:gd name="T120" fmla="+- 0 14155 12612"/>
                  <a:gd name="T121" fmla="*/ T120 w 2381"/>
                  <a:gd name="T122" fmla="+- 0 8280 8237"/>
                  <a:gd name="T123" fmla="*/ 8280 h 1930"/>
                  <a:gd name="T124" fmla="+- 0 13922 12612"/>
                  <a:gd name="T125" fmla="*/ T124 w 2381"/>
                  <a:gd name="T126" fmla="+- 0 8242 8237"/>
                  <a:gd name="T127" fmla="*/ 8242 h 193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</a:cxnLst>
                <a:rect l="0" t="0" r="r" b="b"/>
                <a:pathLst>
                  <a:path w="2381" h="1930">
                    <a:moveTo>
                      <a:pt x="1190" y="0"/>
                    </a:moveTo>
                    <a:lnTo>
                      <a:pt x="1068" y="5"/>
                    </a:lnTo>
                    <a:lnTo>
                      <a:pt x="950" y="19"/>
                    </a:lnTo>
                    <a:lnTo>
                      <a:pt x="835" y="43"/>
                    </a:lnTo>
                    <a:lnTo>
                      <a:pt x="727" y="77"/>
                    </a:lnTo>
                    <a:lnTo>
                      <a:pt x="624" y="115"/>
                    </a:lnTo>
                    <a:lnTo>
                      <a:pt x="526" y="165"/>
                    </a:lnTo>
                    <a:lnTo>
                      <a:pt x="434" y="221"/>
                    </a:lnTo>
                    <a:lnTo>
                      <a:pt x="350" y="283"/>
                    </a:lnTo>
                    <a:lnTo>
                      <a:pt x="271" y="350"/>
                    </a:lnTo>
                    <a:lnTo>
                      <a:pt x="204" y="427"/>
                    </a:lnTo>
                    <a:lnTo>
                      <a:pt x="144" y="504"/>
                    </a:lnTo>
                    <a:lnTo>
                      <a:pt x="96" y="590"/>
                    </a:lnTo>
                    <a:lnTo>
                      <a:pt x="55" y="679"/>
                    </a:lnTo>
                    <a:lnTo>
                      <a:pt x="24" y="770"/>
                    </a:lnTo>
                    <a:lnTo>
                      <a:pt x="7" y="866"/>
                    </a:lnTo>
                    <a:lnTo>
                      <a:pt x="0" y="965"/>
                    </a:lnTo>
                    <a:lnTo>
                      <a:pt x="7" y="1063"/>
                    </a:lnTo>
                    <a:lnTo>
                      <a:pt x="24" y="1159"/>
                    </a:lnTo>
                    <a:lnTo>
                      <a:pt x="55" y="1250"/>
                    </a:lnTo>
                    <a:lnTo>
                      <a:pt x="96" y="1339"/>
                    </a:lnTo>
                    <a:lnTo>
                      <a:pt x="144" y="1425"/>
                    </a:lnTo>
                    <a:lnTo>
                      <a:pt x="204" y="1505"/>
                    </a:lnTo>
                    <a:lnTo>
                      <a:pt x="271" y="1579"/>
                    </a:lnTo>
                    <a:lnTo>
                      <a:pt x="350" y="1646"/>
                    </a:lnTo>
                    <a:lnTo>
                      <a:pt x="434" y="1709"/>
                    </a:lnTo>
                    <a:lnTo>
                      <a:pt x="526" y="1764"/>
                    </a:lnTo>
                    <a:lnTo>
                      <a:pt x="624" y="1814"/>
                    </a:lnTo>
                    <a:lnTo>
                      <a:pt x="727" y="1853"/>
                    </a:lnTo>
                    <a:lnTo>
                      <a:pt x="835" y="1886"/>
                    </a:lnTo>
                    <a:lnTo>
                      <a:pt x="950" y="1910"/>
                    </a:lnTo>
                    <a:lnTo>
                      <a:pt x="1068" y="1925"/>
                    </a:lnTo>
                    <a:lnTo>
                      <a:pt x="1190" y="1929"/>
                    </a:lnTo>
                    <a:lnTo>
                      <a:pt x="1310" y="1925"/>
                    </a:lnTo>
                    <a:lnTo>
                      <a:pt x="1430" y="1910"/>
                    </a:lnTo>
                    <a:lnTo>
                      <a:pt x="1543" y="1886"/>
                    </a:lnTo>
                    <a:lnTo>
                      <a:pt x="1654" y="1853"/>
                    </a:lnTo>
                    <a:lnTo>
                      <a:pt x="1757" y="1814"/>
                    </a:lnTo>
                    <a:lnTo>
                      <a:pt x="1855" y="1764"/>
                    </a:lnTo>
                    <a:lnTo>
                      <a:pt x="1946" y="1709"/>
                    </a:lnTo>
                    <a:lnTo>
                      <a:pt x="2030" y="1646"/>
                    </a:lnTo>
                    <a:lnTo>
                      <a:pt x="2110" y="1579"/>
                    </a:lnTo>
                    <a:lnTo>
                      <a:pt x="2177" y="1505"/>
                    </a:lnTo>
                    <a:lnTo>
                      <a:pt x="2237" y="1425"/>
                    </a:lnTo>
                    <a:lnTo>
                      <a:pt x="2287" y="1339"/>
                    </a:lnTo>
                    <a:lnTo>
                      <a:pt x="2326" y="1250"/>
                    </a:lnTo>
                    <a:lnTo>
                      <a:pt x="2357" y="1159"/>
                    </a:lnTo>
                    <a:lnTo>
                      <a:pt x="2374" y="1063"/>
                    </a:lnTo>
                    <a:lnTo>
                      <a:pt x="2381" y="965"/>
                    </a:lnTo>
                    <a:lnTo>
                      <a:pt x="2374" y="866"/>
                    </a:lnTo>
                    <a:lnTo>
                      <a:pt x="2357" y="770"/>
                    </a:lnTo>
                    <a:lnTo>
                      <a:pt x="2326" y="679"/>
                    </a:lnTo>
                    <a:lnTo>
                      <a:pt x="2287" y="590"/>
                    </a:lnTo>
                    <a:lnTo>
                      <a:pt x="2237" y="504"/>
                    </a:lnTo>
                    <a:lnTo>
                      <a:pt x="2177" y="427"/>
                    </a:lnTo>
                    <a:lnTo>
                      <a:pt x="2110" y="350"/>
                    </a:lnTo>
                    <a:lnTo>
                      <a:pt x="2030" y="283"/>
                    </a:lnTo>
                    <a:lnTo>
                      <a:pt x="1946" y="221"/>
                    </a:lnTo>
                    <a:lnTo>
                      <a:pt x="1855" y="165"/>
                    </a:lnTo>
                    <a:lnTo>
                      <a:pt x="1757" y="115"/>
                    </a:lnTo>
                    <a:lnTo>
                      <a:pt x="1654" y="77"/>
                    </a:lnTo>
                    <a:lnTo>
                      <a:pt x="1543" y="43"/>
                    </a:lnTo>
                    <a:lnTo>
                      <a:pt x="1430" y="19"/>
                    </a:lnTo>
                    <a:lnTo>
                      <a:pt x="1310" y="5"/>
                    </a:lnTo>
                    <a:lnTo>
                      <a:pt x="1190" y="0"/>
                    </a:lnTo>
                    <a:close/>
                  </a:path>
                </a:pathLst>
              </a:custGeom>
              <a:solidFill>
                <a:srgbClr val="91C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sr-Cyrl-RS" dirty="0"/>
                  <a:t>       </a:t>
                </a:r>
              </a:p>
              <a:p>
                <a:endParaRPr lang="sr-Cyrl-RS" dirty="0"/>
              </a:p>
              <a:p>
                <a:pPr algn="ctr"/>
                <a:r>
                  <a:rPr lang="sr-Cyrl-RS" dirty="0"/>
                  <a:t>   </a:t>
                </a:r>
                <a:r>
                  <a:rPr lang="sr-Cyrl-RS" b="1" dirty="0"/>
                  <a:t>Укупан буџет општине</a:t>
                </a:r>
              </a:p>
              <a:p>
                <a:pPr algn="ctr"/>
                <a:r>
                  <a:rPr lang="sr-Cyrl-RS" b="1" dirty="0"/>
                  <a:t>  2.650.073.680,00</a:t>
                </a:r>
                <a:endParaRPr lang="en-US" b="1" dirty="0"/>
              </a:p>
            </p:txBody>
          </p:sp>
          <p:grpSp>
            <p:nvGrpSpPr>
              <p:cNvPr id="4131" name="Group 91">
                <a:extLst>
                  <a:ext uri="{FF2B5EF4-FFF2-40B4-BE49-F238E27FC236}">
                    <a16:creationId xmlns:a16="http://schemas.microsoft.com/office/drawing/2014/main" id="{1C3172AD-2DAF-B154-CA61-CF0F920F1A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93" y="8218"/>
                <a:ext cx="2419" cy="1970"/>
                <a:chOff x="12593" y="8218"/>
                <a:chExt cx="2419" cy="1970"/>
              </a:xfrm>
            </p:grpSpPr>
            <p:sp>
              <p:nvSpPr>
                <p:cNvPr id="4132" name="Freeform 92">
                  <a:extLst>
                    <a:ext uri="{FF2B5EF4-FFF2-40B4-BE49-F238E27FC236}">
                      <a16:creationId xmlns:a16="http://schemas.microsoft.com/office/drawing/2014/main" id="{BFAE648E-C87A-D911-36AB-F6F08E096D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3682 12593"/>
                    <a:gd name="T1" fmla="*/ T0 w 2419"/>
                    <a:gd name="T2" fmla="+- 0 10142 8218"/>
                    <a:gd name="T3" fmla="*/ 10142 h 1970"/>
                    <a:gd name="T4" fmla="+- 0 13452 12593"/>
                    <a:gd name="T5" fmla="*/ T4 w 2419"/>
                    <a:gd name="T6" fmla="+- 0 10104 8218"/>
                    <a:gd name="T7" fmla="*/ 10104 h 1970"/>
                    <a:gd name="T8" fmla="+- 0 13243 12593"/>
                    <a:gd name="T9" fmla="*/ T8 w 2419"/>
                    <a:gd name="T10" fmla="+- 0 10032 8218"/>
                    <a:gd name="T11" fmla="*/ 10032 h 1970"/>
                    <a:gd name="T12" fmla="+- 0 13056 12593"/>
                    <a:gd name="T13" fmla="*/ T12 w 2419"/>
                    <a:gd name="T14" fmla="+- 0 9931 8218"/>
                    <a:gd name="T15" fmla="*/ 9931 h 1970"/>
                    <a:gd name="T16" fmla="+- 0 12898 12593"/>
                    <a:gd name="T17" fmla="*/ T16 w 2419"/>
                    <a:gd name="T18" fmla="+- 0 9802 8218"/>
                    <a:gd name="T19" fmla="*/ 9802 h 1970"/>
                    <a:gd name="T20" fmla="+- 0 12773 12593"/>
                    <a:gd name="T21" fmla="*/ T20 w 2419"/>
                    <a:gd name="T22" fmla="+- 0 9650 8218"/>
                    <a:gd name="T23" fmla="*/ 9650 h 1970"/>
                    <a:gd name="T24" fmla="+- 0 12684 12593"/>
                    <a:gd name="T25" fmla="*/ T24 w 2419"/>
                    <a:gd name="T26" fmla="+- 0 9480 8218"/>
                    <a:gd name="T27" fmla="*/ 9480 h 1970"/>
                    <a:gd name="T28" fmla="+- 0 12742 12593"/>
                    <a:gd name="T29" fmla="*/ T28 w 2419"/>
                    <a:gd name="T30" fmla="+- 0 9674 8218"/>
                    <a:gd name="T31" fmla="*/ 9674 h 1970"/>
                    <a:gd name="T32" fmla="+- 0 12871 12593"/>
                    <a:gd name="T33" fmla="*/ T32 w 2419"/>
                    <a:gd name="T34" fmla="+- 0 9833 8218"/>
                    <a:gd name="T35" fmla="*/ 9833 h 1970"/>
                    <a:gd name="T36" fmla="+- 0 13034 12593"/>
                    <a:gd name="T37" fmla="*/ T36 w 2419"/>
                    <a:gd name="T38" fmla="+- 0 9965 8218"/>
                    <a:gd name="T39" fmla="*/ 9965 h 1970"/>
                    <a:gd name="T40" fmla="+- 0 13229 12593"/>
                    <a:gd name="T41" fmla="*/ T40 w 2419"/>
                    <a:gd name="T42" fmla="+- 0 10070 8218"/>
                    <a:gd name="T43" fmla="*/ 10070 h 1970"/>
                    <a:gd name="T44" fmla="+- 0 13445 12593"/>
                    <a:gd name="T45" fmla="*/ T44 w 2419"/>
                    <a:gd name="T46" fmla="+- 0 10145 8218"/>
                    <a:gd name="T47" fmla="*/ 10145 h 1970"/>
                    <a:gd name="T48" fmla="+- 0 13680 12593"/>
                    <a:gd name="T49" fmla="*/ T48 w 2419"/>
                    <a:gd name="T50" fmla="+- 0 10183 8218"/>
                    <a:gd name="T51" fmla="*/ 10183 h 1970"/>
                    <a:gd name="T52" fmla="+- 0 13925 12593"/>
                    <a:gd name="T53" fmla="*/ T52 w 2419"/>
                    <a:gd name="T54" fmla="+- 0 10183 8218"/>
                    <a:gd name="T55" fmla="*/ 10183 h 1970"/>
                    <a:gd name="T56" fmla="+- 0 14162 12593"/>
                    <a:gd name="T57" fmla="*/ T56 w 2419"/>
                    <a:gd name="T58" fmla="+- 0 10142 8218"/>
                    <a:gd name="T59" fmla="*/ 10142 h 1970"/>
                    <a:gd name="T60" fmla="+- 0 14378 12593"/>
                    <a:gd name="T61" fmla="*/ T60 w 2419"/>
                    <a:gd name="T62" fmla="+- 0 10070 8218"/>
                    <a:gd name="T63" fmla="*/ 10070 h 1970"/>
                    <a:gd name="T64" fmla="+- 0 14570 12593"/>
                    <a:gd name="T65" fmla="*/ T64 w 2419"/>
                    <a:gd name="T66" fmla="+- 0 9965 8218"/>
                    <a:gd name="T67" fmla="*/ 9965 h 1970"/>
                    <a:gd name="T68" fmla="+- 0 14736 12593"/>
                    <a:gd name="T69" fmla="*/ T68 w 2419"/>
                    <a:gd name="T70" fmla="+- 0 9830 8218"/>
                    <a:gd name="T71" fmla="*/ 9830 h 1970"/>
                    <a:gd name="T72" fmla="+- 0 14866 12593"/>
                    <a:gd name="T73" fmla="*/ T72 w 2419"/>
                    <a:gd name="T74" fmla="+- 0 9672 8218"/>
                    <a:gd name="T75" fmla="*/ 9672 h 1970"/>
                    <a:gd name="T76" fmla="+- 0 14957 12593"/>
                    <a:gd name="T77" fmla="*/ T76 w 2419"/>
                    <a:gd name="T78" fmla="+- 0 9494 8218"/>
                    <a:gd name="T79" fmla="*/ 9494 h 1970"/>
                    <a:gd name="T80" fmla="+- 0 15005 12593"/>
                    <a:gd name="T81" fmla="*/ T80 w 2419"/>
                    <a:gd name="T82" fmla="+- 0 9302 8218"/>
                    <a:gd name="T83" fmla="*/ 9302 h 1970"/>
                    <a:gd name="T84" fmla="+- 0 15005 12593"/>
                    <a:gd name="T85" fmla="*/ T84 w 2419"/>
                    <a:gd name="T86" fmla="+- 0 9101 8218"/>
                    <a:gd name="T87" fmla="*/ 9101 h 1970"/>
                    <a:gd name="T88" fmla="+- 0 14957 12593"/>
                    <a:gd name="T89" fmla="*/ T88 w 2419"/>
                    <a:gd name="T90" fmla="+- 0 8909 8218"/>
                    <a:gd name="T91" fmla="*/ 8909 h 1970"/>
                    <a:gd name="T92" fmla="+- 0 14863 12593"/>
                    <a:gd name="T93" fmla="*/ T92 w 2419"/>
                    <a:gd name="T94" fmla="+- 0 8731 8218"/>
                    <a:gd name="T95" fmla="*/ 8731 h 1970"/>
                    <a:gd name="T96" fmla="+- 0 14734 12593"/>
                    <a:gd name="T97" fmla="*/ T96 w 2419"/>
                    <a:gd name="T98" fmla="+- 0 8575 8218"/>
                    <a:gd name="T99" fmla="*/ 8575 h 1970"/>
                    <a:gd name="T100" fmla="+- 0 14570 12593"/>
                    <a:gd name="T101" fmla="*/ T100 w 2419"/>
                    <a:gd name="T102" fmla="+- 0 8441 8218"/>
                    <a:gd name="T103" fmla="*/ 8441 h 1970"/>
                    <a:gd name="T104" fmla="+- 0 14376 12593"/>
                    <a:gd name="T105" fmla="*/ T104 w 2419"/>
                    <a:gd name="T106" fmla="+- 0 8335 8218"/>
                    <a:gd name="T107" fmla="*/ 8335 h 1970"/>
                    <a:gd name="T108" fmla="+- 0 14160 12593"/>
                    <a:gd name="T109" fmla="*/ T108 w 2419"/>
                    <a:gd name="T110" fmla="+- 0 8263 8218"/>
                    <a:gd name="T111" fmla="*/ 8263 h 1970"/>
                    <a:gd name="T112" fmla="+- 0 13925 12593"/>
                    <a:gd name="T113" fmla="*/ T112 w 2419"/>
                    <a:gd name="T114" fmla="+- 0 8222 8218"/>
                    <a:gd name="T115" fmla="*/ 8222 h 1970"/>
                    <a:gd name="T116" fmla="+- 0 13678 12593"/>
                    <a:gd name="T117" fmla="*/ T116 w 2419"/>
                    <a:gd name="T118" fmla="+- 0 8222 8218"/>
                    <a:gd name="T119" fmla="*/ 8222 h 1970"/>
                    <a:gd name="T120" fmla="+- 0 13442 12593"/>
                    <a:gd name="T121" fmla="*/ T120 w 2419"/>
                    <a:gd name="T122" fmla="+- 0 8263 8218"/>
                    <a:gd name="T123" fmla="*/ 8263 h 1970"/>
                    <a:gd name="T124" fmla="+- 0 13226 12593"/>
                    <a:gd name="T125" fmla="*/ T124 w 2419"/>
                    <a:gd name="T126" fmla="+- 0 8335 8218"/>
                    <a:gd name="T127" fmla="*/ 8335 h 1970"/>
                    <a:gd name="T128" fmla="+- 0 13034 12593"/>
                    <a:gd name="T129" fmla="*/ T128 w 2419"/>
                    <a:gd name="T130" fmla="+- 0 8441 8218"/>
                    <a:gd name="T131" fmla="*/ 8441 h 1970"/>
                    <a:gd name="T132" fmla="+- 0 12869 12593"/>
                    <a:gd name="T133" fmla="*/ T132 w 2419"/>
                    <a:gd name="T134" fmla="+- 0 8575 8218"/>
                    <a:gd name="T135" fmla="*/ 8575 h 1970"/>
                    <a:gd name="T136" fmla="+- 0 12739 12593"/>
                    <a:gd name="T137" fmla="*/ T136 w 2419"/>
                    <a:gd name="T138" fmla="+- 0 8734 8218"/>
                    <a:gd name="T139" fmla="*/ 8734 h 1970"/>
                    <a:gd name="T140" fmla="+- 0 12648 12593"/>
                    <a:gd name="T141" fmla="*/ T140 w 2419"/>
                    <a:gd name="T142" fmla="+- 0 8911 8218"/>
                    <a:gd name="T143" fmla="*/ 8911 h 1970"/>
                    <a:gd name="T144" fmla="+- 0 12634 12593"/>
                    <a:gd name="T145" fmla="*/ T144 w 2419"/>
                    <a:gd name="T146" fmla="+- 0 9204 8218"/>
                    <a:gd name="T147" fmla="*/ 9204 h 1970"/>
                    <a:gd name="T148" fmla="+- 0 12648 12593"/>
                    <a:gd name="T149" fmla="*/ T148 w 2419"/>
                    <a:gd name="T150" fmla="+- 0 9497 8218"/>
                    <a:gd name="T151" fmla="*/ 9497 h 1970"/>
                    <a:gd name="T152" fmla="+- 0 12634 12593"/>
                    <a:gd name="T153" fmla="*/ T152 w 2419"/>
                    <a:gd name="T154" fmla="+- 0 9203 8218"/>
                    <a:gd name="T155" fmla="*/ 9203 h 1970"/>
                    <a:gd name="T156" fmla="+- 0 12658 12593"/>
                    <a:gd name="T157" fmla="*/ T156 w 2419"/>
                    <a:gd name="T158" fmla="+- 0 9012 8218"/>
                    <a:gd name="T159" fmla="*/ 9012 h 1970"/>
                    <a:gd name="T160" fmla="+- 0 12725 12593"/>
                    <a:gd name="T161" fmla="*/ T160 w 2419"/>
                    <a:gd name="T162" fmla="+- 0 8837 8218"/>
                    <a:gd name="T163" fmla="*/ 8837 h 1970"/>
                    <a:gd name="T164" fmla="+- 0 12833 12593"/>
                    <a:gd name="T165" fmla="*/ T164 w 2419"/>
                    <a:gd name="T166" fmla="+- 0 8676 8218"/>
                    <a:gd name="T167" fmla="*/ 8676 h 1970"/>
                    <a:gd name="T168" fmla="+- 0 12974 12593"/>
                    <a:gd name="T169" fmla="*/ T168 w 2419"/>
                    <a:gd name="T170" fmla="+- 0 8534 8218"/>
                    <a:gd name="T171" fmla="*/ 8534 h 1970"/>
                    <a:gd name="T172" fmla="+- 0 13147 12593"/>
                    <a:gd name="T173" fmla="*/ T172 w 2419"/>
                    <a:gd name="T174" fmla="+- 0 8419 8218"/>
                    <a:gd name="T175" fmla="*/ 8419 h 1970"/>
                    <a:gd name="T176" fmla="+- 0 13346 12593"/>
                    <a:gd name="T177" fmla="*/ T176 w 2419"/>
                    <a:gd name="T178" fmla="+- 0 8333 8218"/>
                    <a:gd name="T179" fmla="*/ 8333 h 1970"/>
                    <a:gd name="T180" fmla="+- 0 13565 12593"/>
                    <a:gd name="T181" fmla="*/ T180 w 2419"/>
                    <a:gd name="T182" fmla="+- 0 8278 8218"/>
                    <a:gd name="T183" fmla="*/ 8278 h 1970"/>
                    <a:gd name="T184" fmla="+- 0 13802 12593"/>
                    <a:gd name="T185" fmla="*/ T184 w 2419"/>
                    <a:gd name="T186" fmla="+- 0 8258 8218"/>
                    <a:gd name="T187" fmla="*/ 8258 h 1970"/>
                    <a:gd name="T188" fmla="+- 0 14040 12593"/>
                    <a:gd name="T189" fmla="*/ T188 w 2419"/>
                    <a:gd name="T190" fmla="+- 0 8278 8218"/>
                    <a:gd name="T191" fmla="*/ 8278 h 1970"/>
                    <a:gd name="T192" fmla="+- 0 14261 12593"/>
                    <a:gd name="T193" fmla="*/ T192 w 2419"/>
                    <a:gd name="T194" fmla="+- 0 8333 8218"/>
                    <a:gd name="T195" fmla="*/ 8333 h 1970"/>
                    <a:gd name="T196" fmla="+- 0 14458 12593"/>
                    <a:gd name="T197" fmla="*/ T196 w 2419"/>
                    <a:gd name="T198" fmla="+- 0 8422 8218"/>
                    <a:gd name="T199" fmla="*/ 8422 h 1970"/>
                    <a:gd name="T200" fmla="+- 0 14630 12593"/>
                    <a:gd name="T201" fmla="*/ T200 w 2419"/>
                    <a:gd name="T202" fmla="+- 0 8537 8218"/>
                    <a:gd name="T203" fmla="*/ 8537 h 1970"/>
                    <a:gd name="T204" fmla="+- 0 14774 12593"/>
                    <a:gd name="T205" fmla="*/ T204 w 2419"/>
                    <a:gd name="T206" fmla="+- 0 8678 8218"/>
                    <a:gd name="T207" fmla="*/ 8678 h 1970"/>
                    <a:gd name="T208" fmla="+- 0 14880 12593"/>
                    <a:gd name="T209" fmla="*/ T208 w 2419"/>
                    <a:gd name="T210" fmla="+- 0 8839 8218"/>
                    <a:gd name="T211" fmla="*/ 8839 h 1970"/>
                    <a:gd name="T212" fmla="+- 0 14950 12593"/>
                    <a:gd name="T213" fmla="*/ T212 w 2419"/>
                    <a:gd name="T214" fmla="+- 0 9014 8218"/>
                    <a:gd name="T215" fmla="*/ 9014 h 1970"/>
                    <a:gd name="T216" fmla="+- 0 14971 12593"/>
                    <a:gd name="T217" fmla="*/ T216 w 2419"/>
                    <a:gd name="T218" fmla="+- 0 9204 8218"/>
                    <a:gd name="T219" fmla="*/ 9204 h 1970"/>
                    <a:gd name="T220" fmla="+- 0 14950 12593"/>
                    <a:gd name="T221" fmla="*/ T220 w 2419"/>
                    <a:gd name="T222" fmla="+- 0 9394 8218"/>
                    <a:gd name="T223" fmla="*/ 9394 h 1970"/>
                    <a:gd name="T224" fmla="+- 0 14880 12593"/>
                    <a:gd name="T225" fmla="*/ T224 w 2419"/>
                    <a:gd name="T226" fmla="+- 0 9569 8218"/>
                    <a:gd name="T227" fmla="*/ 9569 h 1970"/>
                    <a:gd name="T228" fmla="+- 0 14772 12593"/>
                    <a:gd name="T229" fmla="*/ T228 w 2419"/>
                    <a:gd name="T230" fmla="+- 0 9730 8218"/>
                    <a:gd name="T231" fmla="*/ 9730 h 1970"/>
                    <a:gd name="T232" fmla="+- 0 14630 12593"/>
                    <a:gd name="T233" fmla="*/ T232 w 2419"/>
                    <a:gd name="T234" fmla="+- 0 9871 8218"/>
                    <a:gd name="T235" fmla="*/ 9871 h 1970"/>
                    <a:gd name="T236" fmla="+- 0 14458 12593"/>
                    <a:gd name="T237" fmla="*/ T236 w 2419"/>
                    <a:gd name="T238" fmla="+- 0 9986 8218"/>
                    <a:gd name="T239" fmla="*/ 9986 h 1970"/>
                    <a:gd name="T240" fmla="+- 0 14258 12593"/>
                    <a:gd name="T241" fmla="*/ T240 w 2419"/>
                    <a:gd name="T242" fmla="+- 0 10073 8218"/>
                    <a:gd name="T243" fmla="*/ 10073 h 1970"/>
                    <a:gd name="T244" fmla="+- 0 14038 12593"/>
                    <a:gd name="T245" fmla="*/ T244 w 2419"/>
                    <a:gd name="T246" fmla="+- 0 10128 8218"/>
                    <a:gd name="T247" fmla="*/ 10128 h 1970"/>
                    <a:gd name="T248" fmla="+- 0 13800 12593"/>
                    <a:gd name="T249" fmla="*/ T248 w 2419"/>
                    <a:gd name="T250" fmla="+- 0 10147 8218"/>
                    <a:gd name="T251" fmla="*/ 10147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  <a:cxn ang="0">
                      <a:pos x="T249" y="T251"/>
                    </a:cxn>
                  </a:cxnLst>
                  <a:rect l="0" t="0" r="r" b="b"/>
                  <a:pathLst>
                    <a:path w="2419" h="1970">
                      <a:moveTo>
                        <a:pt x="1207" y="1929"/>
                      </a:moveTo>
                      <a:lnTo>
                        <a:pt x="1089" y="1924"/>
                      </a:lnTo>
                      <a:lnTo>
                        <a:pt x="972" y="1910"/>
                      </a:lnTo>
                      <a:lnTo>
                        <a:pt x="859" y="1886"/>
                      </a:lnTo>
                      <a:lnTo>
                        <a:pt x="751" y="1855"/>
                      </a:lnTo>
                      <a:lnTo>
                        <a:pt x="650" y="1814"/>
                      </a:lnTo>
                      <a:lnTo>
                        <a:pt x="552" y="1766"/>
                      </a:lnTo>
                      <a:lnTo>
                        <a:pt x="463" y="1713"/>
                      </a:lnTo>
                      <a:lnTo>
                        <a:pt x="381" y="1651"/>
                      </a:lnTo>
                      <a:lnTo>
                        <a:pt x="305" y="1584"/>
                      </a:lnTo>
                      <a:lnTo>
                        <a:pt x="237" y="1509"/>
                      </a:lnTo>
                      <a:lnTo>
                        <a:pt x="180" y="1432"/>
                      </a:lnTo>
                      <a:lnTo>
                        <a:pt x="132" y="1351"/>
                      </a:lnTo>
                      <a:lnTo>
                        <a:pt x="91" y="1262"/>
                      </a:lnTo>
                      <a:lnTo>
                        <a:pt x="96" y="1370"/>
                      </a:lnTo>
                      <a:lnTo>
                        <a:pt x="149" y="1456"/>
                      </a:lnTo>
                      <a:lnTo>
                        <a:pt x="209" y="1538"/>
                      </a:lnTo>
                      <a:lnTo>
                        <a:pt x="278" y="1615"/>
                      </a:lnTo>
                      <a:lnTo>
                        <a:pt x="357" y="1684"/>
                      </a:lnTo>
                      <a:lnTo>
                        <a:pt x="441" y="1747"/>
                      </a:lnTo>
                      <a:lnTo>
                        <a:pt x="535" y="1802"/>
                      </a:lnTo>
                      <a:lnTo>
                        <a:pt x="636" y="1852"/>
                      </a:lnTo>
                      <a:lnTo>
                        <a:pt x="741" y="1893"/>
                      </a:lnTo>
                      <a:lnTo>
                        <a:pt x="852" y="1927"/>
                      </a:lnTo>
                      <a:lnTo>
                        <a:pt x="967" y="1951"/>
                      </a:lnTo>
                      <a:lnTo>
                        <a:pt x="1087" y="1965"/>
                      </a:lnTo>
                      <a:lnTo>
                        <a:pt x="1209" y="1970"/>
                      </a:lnTo>
                      <a:lnTo>
                        <a:pt x="1332" y="1965"/>
                      </a:lnTo>
                      <a:lnTo>
                        <a:pt x="1452" y="1948"/>
                      </a:lnTo>
                      <a:lnTo>
                        <a:pt x="1569" y="1924"/>
                      </a:lnTo>
                      <a:lnTo>
                        <a:pt x="1680" y="1893"/>
                      </a:lnTo>
                      <a:lnTo>
                        <a:pt x="1785" y="1852"/>
                      </a:lnTo>
                      <a:lnTo>
                        <a:pt x="1884" y="1802"/>
                      </a:lnTo>
                      <a:lnTo>
                        <a:pt x="1977" y="1747"/>
                      </a:lnTo>
                      <a:lnTo>
                        <a:pt x="2064" y="1682"/>
                      </a:lnTo>
                      <a:lnTo>
                        <a:pt x="2143" y="1612"/>
                      </a:lnTo>
                      <a:lnTo>
                        <a:pt x="2210" y="1536"/>
                      </a:lnTo>
                      <a:lnTo>
                        <a:pt x="2273" y="1454"/>
                      </a:lnTo>
                      <a:lnTo>
                        <a:pt x="2323" y="1368"/>
                      </a:lnTo>
                      <a:lnTo>
                        <a:pt x="2364" y="1276"/>
                      </a:lnTo>
                      <a:lnTo>
                        <a:pt x="2395" y="1183"/>
                      </a:lnTo>
                      <a:lnTo>
                        <a:pt x="2412" y="1084"/>
                      </a:lnTo>
                      <a:lnTo>
                        <a:pt x="2419" y="984"/>
                      </a:lnTo>
                      <a:lnTo>
                        <a:pt x="2412" y="883"/>
                      </a:lnTo>
                      <a:lnTo>
                        <a:pt x="2395" y="784"/>
                      </a:lnTo>
                      <a:lnTo>
                        <a:pt x="2364" y="691"/>
                      </a:lnTo>
                      <a:lnTo>
                        <a:pt x="2323" y="600"/>
                      </a:lnTo>
                      <a:lnTo>
                        <a:pt x="2270" y="513"/>
                      </a:lnTo>
                      <a:lnTo>
                        <a:pt x="2210" y="432"/>
                      </a:lnTo>
                      <a:lnTo>
                        <a:pt x="2141" y="357"/>
                      </a:lnTo>
                      <a:lnTo>
                        <a:pt x="2061" y="285"/>
                      </a:lnTo>
                      <a:lnTo>
                        <a:pt x="1977" y="223"/>
                      </a:lnTo>
                      <a:lnTo>
                        <a:pt x="1884" y="168"/>
                      </a:lnTo>
                      <a:lnTo>
                        <a:pt x="1783" y="117"/>
                      </a:lnTo>
                      <a:lnTo>
                        <a:pt x="1677" y="76"/>
                      </a:lnTo>
                      <a:lnTo>
                        <a:pt x="1567" y="45"/>
                      </a:lnTo>
                      <a:lnTo>
                        <a:pt x="1452" y="21"/>
                      </a:lnTo>
                      <a:lnTo>
                        <a:pt x="1332" y="4"/>
                      </a:lnTo>
                      <a:lnTo>
                        <a:pt x="1207" y="0"/>
                      </a:lnTo>
                      <a:lnTo>
                        <a:pt x="1085" y="4"/>
                      </a:lnTo>
                      <a:lnTo>
                        <a:pt x="965" y="21"/>
                      </a:lnTo>
                      <a:lnTo>
                        <a:pt x="849" y="45"/>
                      </a:lnTo>
                      <a:lnTo>
                        <a:pt x="739" y="76"/>
                      </a:lnTo>
                      <a:lnTo>
                        <a:pt x="633" y="117"/>
                      </a:lnTo>
                      <a:lnTo>
                        <a:pt x="533" y="168"/>
                      </a:lnTo>
                      <a:lnTo>
                        <a:pt x="441" y="223"/>
                      </a:lnTo>
                      <a:lnTo>
                        <a:pt x="355" y="288"/>
                      </a:lnTo>
                      <a:lnTo>
                        <a:pt x="276" y="357"/>
                      </a:lnTo>
                      <a:lnTo>
                        <a:pt x="206" y="434"/>
                      </a:lnTo>
                      <a:lnTo>
                        <a:pt x="146" y="516"/>
                      </a:lnTo>
                      <a:lnTo>
                        <a:pt x="96" y="602"/>
                      </a:lnTo>
                      <a:lnTo>
                        <a:pt x="55" y="693"/>
                      </a:lnTo>
                      <a:lnTo>
                        <a:pt x="41" y="984"/>
                      </a:lnTo>
                      <a:lnTo>
                        <a:pt x="41" y="986"/>
                      </a:lnTo>
                      <a:lnTo>
                        <a:pt x="24" y="1185"/>
                      </a:lnTo>
                      <a:lnTo>
                        <a:pt x="55" y="1279"/>
                      </a:lnTo>
                      <a:lnTo>
                        <a:pt x="45" y="1080"/>
                      </a:lnTo>
                      <a:lnTo>
                        <a:pt x="41" y="985"/>
                      </a:lnTo>
                      <a:lnTo>
                        <a:pt x="45" y="888"/>
                      </a:lnTo>
                      <a:lnTo>
                        <a:pt x="65" y="794"/>
                      </a:lnTo>
                      <a:lnTo>
                        <a:pt x="93" y="705"/>
                      </a:lnTo>
                      <a:lnTo>
                        <a:pt x="132" y="619"/>
                      </a:lnTo>
                      <a:lnTo>
                        <a:pt x="182" y="535"/>
                      </a:lnTo>
                      <a:lnTo>
                        <a:pt x="240" y="458"/>
                      </a:lnTo>
                      <a:lnTo>
                        <a:pt x="307" y="384"/>
                      </a:lnTo>
                      <a:lnTo>
                        <a:pt x="381" y="316"/>
                      </a:lnTo>
                      <a:lnTo>
                        <a:pt x="465" y="256"/>
                      </a:lnTo>
                      <a:lnTo>
                        <a:pt x="554" y="201"/>
                      </a:lnTo>
                      <a:lnTo>
                        <a:pt x="653" y="153"/>
                      </a:lnTo>
                      <a:lnTo>
                        <a:pt x="753" y="115"/>
                      </a:lnTo>
                      <a:lnTo>
                        <a:pt x="861" y="84"/>
                      </a:lnTo>
                      <a:lnTo>
                        <a:pt x="972" y="60"/>
                      </a:lnTo>
                      <a:lnTo>
                        <a:pt x="1089" y="45"/>
                      </a:lnTo>
                      <a:lnTo>
                        <a:pt x="1209" y="40"/>
                      </a:lnTo>
                      <a:lnTo>
                        <a:pt x="1329" y="45"/>
                      </a:lnTo>
                      <a:lnTo>
                        <a:pt x="1447" y="60"/>
                      </a:lnTo>
                      <a:lnTo>
                        <a:pt x="1557" y="84"/>
                      </a:lnTo>
                      <a:lnTo>
                        <a:pt x="1668" y="115"/>
                      </a:lnTo>
                      <a:lnTo>
                        <a:pt x="1769" y="156"/>
                      </a:lnTo>
                      <a:lnTo>
                        <a:pt x="1865" y="204"/>
                      </a:lnTo>
                      <a:lnTo>
                        <a:pt x="1956" y="256"/>
                      </a:lnTo>
                      <a:lnTo>
                        <a:pt x="2037" y="319"/>
                      </a:lnTo>
                      <a:lnTo>
                        <a:pt x="2114" y="386"/>
                      </a:lnTo>
                      <a:lnTo>
                        <a:pt x="2181" y="460"/>
                      </a:lnTo>
                      <a:lnTo>
                        <a:pt x="2239" y="537"/>
                      </a:lnTo>
                      <a:lnTo>
                        <a:pt x="2287" y="621"/>
                      </a:lnTo>
                      <a:lnTo>
                        <a:pt x="2328" y="708"/>
                      </a:lnTo>
                      <a:lnTo>
                        <a:pt x="2357" y="796"/>
                      </a:lnTo>
                      <a:lnTo>
                        <a:pt x="2373" y="890"/>
                      </a:lnTo>
                      <a:lnTo>
                        <a:pt x="2378" y="986"/>
                      </a:lnTo>
                      <a:lnTo>
                        <a:pt x="2373" y="1082"/>
                      </a:lnTo>
                      <a:lnTo>
                        <a:pt x="2357" y="1176"/>
                      </a:lnTo>
                      <a:lnTo>
                        <a:pt x="2325" y="1264"/>
                      </a:lnTo>
                      <a:lnTo>
                        <a:pt x="2287" y="1351"/>
                      </a:lnTo>
                      <a:lnTo>
                        <a:pt x="2239" y="1435"/>
                      </a:lnTo>
                      <a:lnTo>
                        <a:pt x="2179" y="1512"/>
                      </a:lnTo>
                      <a:lnTo>
                        <a:pt x="2112" y="1586"/>
                      </a:lnTo>
                      <a:lnTo>
                        <a:pt x="2037" y="1653"/>
                      </a:lnTo>
                      <a:lnTo>
                        <a:pt x="1953" y="1713"/>
                      </a:lnTo>
                      <a:lnTo>
                        <a:pt x="1865" y="1768"/>
                      </a:lnTo>
                      <a:lnTo>
                        <a:pt x="1769" y="1816"/>
                      </a:lnTo>
                      <a:lnTo>
                        <a:pt x="1665" y="1855"/>
                      </a:lnTo>
                      <a:lnTo>
                        <a:pt x="1557" y="1886"/>
                      </a:lnTo>
                      <a:lnTo>
                        <a:pt x="1445" y="1910"/>
                      </a:lnTo>
                      <a:lnTo>
                        <a:pt x="1327" y="1924"/>
                      </a:lnTo>
                      <a:lnTo>
                        <a:pt x="1207" y="19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3" name="Freeform 93">
                  <a:extLst>
                    <a:ext uri="{FF2B5EF4-FFF2-40B4-BE49-F238E27FC236}">
                      <a16:creationId xmlns:a16="http://schemas.microsoft.com/office/drawing/2014/main" id="{449F874B-A94D-5E99-493E-11FE63397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2655 12593"/>
                    <a:gd name="T1" fmla="*/ T0 w 2419"/>
                    <a:gd name="T2" fmla="+- 0 9391 8218"/>
                    <a:gd name="T3" fmla="*/ 9391 h 1970"/>
                    <a:gd name="T4" fmla="+- 0 12638 12593"/>
                    <a:gd name="T5" fmla="*/ T4 w 2419"/>
                    <a:gd name="T6" fmla="+- 0 9298 8218"/>
                    <a:gd name="T7" fmla="*/ 9298 h 1970"/>
                    <a:gd name="T8" fmla="+- 0 12648 12593"/>
                    <a:gd name="T9" fmla="*/ T8 w 2419"/>
                    <a:gd name="T10" fmla="+- 0 9497 8218"/>
                    <a:gd name="T11" fmla="*/ 9497 h 1970"/>
                    <a:gd name="T12" fmla="+- 0 12689 12593"/>
                    <a:gd name="T13" fmla="*/ T12 w 2419"/>
                    <a:gd name="T14" fmla="+- 0 9588 8218"/>
                    <a:gd name="T15" fmla="*/ 9588 h 1970"/>
                    <a:gd name="T16" fmla="+- 0 12684 12593"/>
                    <a:gd name="T17" fmla="*/ T16 w 2419"/>
                    <a:gd name="T18" fmla="+- 0 9480 8218"/>
                    <a:gd name="T19" fmla="*/ 9480 h 1970"/>
                    <a:gd name="T20" fmla="+- 0 12655 12593"/>
                    <a:gd name="T21" fmla="*/ T20 w 2419"/>
                    <a:gd name="T22" fmla="+- 0 9391 8218"/>
                    <a:gd name="T23" fmla="*/ 9391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2419" h="1970">
                      <a:moveTo>
                        <a:pt x="62" y="1173"/>
                      </a:moveTo>
                      <a:lnTo>
                        <a:pt x="45" y="1080"/>
                      </a:lnTo>
                      <a:lnTo>
                        <a:pt x="55" y="1279"/>
                      </a:lnTo>
                      <a:lnTo>
                        <a:pt x="96" y="1370"/>
                      </a:lnTo>
                      <a:lnTo>
                        <a:pt x="91" y="1262"/>
                      </a:lnTo>
                      <a:lnTo>
                        <a:pt x="62" y="11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34" name="Freeform 94">
                  <a:extLst>
                    <a:ext uri="{FF2B5EF4-FFF2-40B4-BE49-F238E27FC236}">
                      <a16:creationId xmlns:a16="http://schemas.microsoft.com/office/drawing/2014/main" id="{499240BE-59C2-F4B9-E681-5413C49525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93" y="8218"/>
                  <a:ext cx="2419" cy="1970"/>
                </a:xfrm>
                <a:custGeom>
                  <a:avLst/>
                  <a:gdLst>
                    <a:gd name="T0" fmla="+- 0 12617 12593"/>
                    <a:gd name="T1" fmla="*/ T0 w 2419"/>
                    <a:gd name="T2" fmla="+- 0 9403 8218"/>
                    <a:gd name="T3" fmla="*/ 9403 h 1970"/>
                    <a:gd name="T4" fmla="+- 0 12634 12593"/>
                    <a:gd name="T5" fmla="*/ T4 w 2419"/>
                    <a:gd name="T6" fmla="+- 0 9204 8218"/>
                    <a:gd name="T7" fmla="*/ 9204 h 1970"/>
                    <a:gd name="T8" fmla="+- 0 12634 12593"/>
                    <a:gd name="T9" fmla="*/ T8 w 2419"/>
                    <a:gd name="T10" fmla="+- 0 9202 8218"/>
                    <a:gd name="T11" fmla="*/ 9202 h 1970"/>
                    <a:gd name="T12" fmla="+- 0 12648 12593"/>
                    <a:gd name="T13" fmla="*/ T12 w 2419"/>
                    <a:gd name="T14" fmla="+- 0 8911 8218"/>
                    <a:gd name="T15" fmla="*/ 8911 h 1970"/>
                    <a:gd name="T16" fmla="+- 0 12617 12593"/>
                    <a:gd name="T17" fmla="*/ T16 w 2419"/>
                    <a:gd name="T18" fmla="+- 0 9005 8218"/>
                    <a:gd name="T19" fmla="*/ 9005 h 1970"/>
                    <a:gd name="T20" fmla="+- 0 12600 12593"/>
                    <a:gd name="T21" fmla="*/ T20 w 2419"/>
                    <a:gd name="T22" fmla="+- 0 9103 8218"/>
                    <a:gd name="T23" fmla="*/ 9103 h 1970"/>
                    <a:gd name="T24" fmla="+- 0 12593 12593"/>
                    <a:gd name="T25" fmla="*/ T24 w 2419"/>
                    <a:gd name="T26" fmla="+- 0 9202 8218"/>
                    <a:gd name="T27" fmla="*/ 9202 h 1970"/>
                    <a:gd name="T28" fmla="+- 0 12613 12593"/>
                    <a:gd name="T29" fmla="*/ T28 w 2419"/>
                    <a:gd name="T30" fmla="+- 0 9203 8218"/>
                    <a:gd name="T31" fmla="*/ 9203 h 1970"/>
                    <a:gd name="T32" fmla="+- 0 12593 12593"/>
                    <a:gd name="T33" fmla="*/ T32 w 2419"/>
                    <a:gd name="T34" fmla="+- 0 9204 8218"/>
                    <a:gd name="T35" fmla="*/ 9204 h 1970"/>
                    <a:gd name="T36" fmla="+- 0 12600 12593"/>
                    <a:gd name="T37" fmla="*/ T36 w 2419"/>
                    <a:gd name="T38" fmla="+- 0 9305 8218"/>
                    <a:gd name="T39" fmla="*/ 9305 h 1970"/>
                    <a:gd name="T40" fmla="+- 0 12617 12593"/>
                    <a:gd name="T41" fmla="*/ T40 w 2419"/>
                    <a:gd name="T42" fmla="+- 0 9403 8218"/>
                    <a:gd name="T43" fmla="*/ 9403 h 197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</a:cxnLst>
                  <a:rect l="0" t="0" r="r" b="b"/>
                  <a:pathLst>
                    <a:path w="2419" h="1970">
                      <a:moveTo>
                        <a:pt x="24" y="1185"/>
                      </a:moveTo>
                      <a:lnTo>
                        <a:pt x="41" y="986"/>
                      </a:lnTo>
                      <a:lnTo>
                        <a:pt x="41" y="984"/>
                      </a:lnTo>
                      <a:lnTo>
                        <a:pt x="55" y="693"/>
                      </a:lnTo>
                      <a:lnTo>
                        <a:pt x="24" y="787"/>
                      </a:lnTo>
                      <a:lnTo>
                        <a:pt x="7" y="885"/>
                      </a:lnTo>
                      <a:lnTo>
                        <a:pt x="0" y="984"/>
                      </a:lnTo>
                      <a:lnTo>
                        <a:pt x="20" y="985"/>
                      </a:lnTo>
                      <a:lnTo>
                        <a:pt x="0" y="986"/>
                      </a:lnTo>
                      <a:lnTo>
                        <a:pt x="7" y="1087"/>
                      </a:lnTo>
                      <a:lnTo>
                        <a:pt x="24" y="11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5" name="Group 51">
            <a:extLst>
              <a:ext uri="{FF2B5EF4-FFF2-40B4-BE49-F238E27FC236}">
                <a16:creationId xmlns:a16="http://schemas.microsoft.com/office/drawing/2014/main" id="{4FC266C7-4A68-FDC6-8E44-B43846DAE5E9}"/>
              </a:ext>
            </a:extLst>
          </p:cNvPr>
          <p:cNvGrpSpPr>
            <a:grpSpLocks/>
          </p:cNvGrpSpPr>
          <p:nvPr/>
        </p:nvGrpSpPr>
        <p:grpSpPr bwMode="auto">
          <a:xfrm>
            <a:off x="3365157" y="2791938"/>
            <a:ext cx="795794" cy="216118"/>
            <a:chOff x="5738" y="-65"/>
            <a:chExt cx="1273" cy="423"/>
          </a:xfrm>
        </p:grpSpPr>
        <p:grpSp>
          <p:nvGrpSpPr>
            <p:cNvPr id="4136" name="Group 52">
              <a:extLst>
                <a:ext uri="{FF2B5EF4-FFF2-40B4-BE49-F238E27FC236}">
                  <a16:creationId xmlns:a16="http://schemas.microsoft.com/office/drawing/2014/main" id="{1F94CB76-67B3-7911-E167-483C3AFF53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0" y="-33"/>
              <a:ext cx="1210" cy="358"/>
              <a:chOff x="5770" y="-33"/>
              <a:chExt cx="1210" cy="358"/>
            </a:xfrm>
          </p:grpSpPr>
          <p:sp>
            <p:nvSpPr>
              <p:cNvPr id="4137" name="Freeform 59">
                <a:extLst>
                  <a:ext uri="{FF2B5EF4-FFF2-40B4-BE49-F238E27FC236}">
                    <a16:creationId xmlns:a16="http://schemas.microsoft.com/office/drawing/2014/main" id="{BDBE80FA-8ECE-5059-B034-4992BD9AB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-33"/>
                <a:ext cx="1210" cy="358"/>
              </a:xfrm>
              <a:custGeom>
                <a:avLst/>
                <a:gdLst>
                  <a:gd name="T0" fmla="+- 0 5770 5770"/>
                  <a:gd name="T1" fmla="*/ T0 w 1210"/>
                  <a:gd name="T2" fmla="+- 0 324 -33"/>
                  <a:gd name="T3" fmla="*/ 324 h 358"/>
                  <a:gd name="T4" fmla="+- 0 6979 5770"/>
                  <a:gd name="T5" fmla="*/ T4 w 1210"/>
                  <a:gd name="T6" fmla="+- 0 324 -33"/>
                  <a:gd name="T7" fmla="*/ 324 h 358"/>
                  <a:gd name="T8" fmla="+- 0 6979 5770"/>
                  <a:gd name="T9" fmla="*/ T8 w 1210"/>
                  <a:gd name="T10" fmla="+- 0 -33 -33"/>
                  <a:gd name="T11" fmla="*/ -33 h 358"/>
                  <a:gd name="T12" fmla="+- 0 5770 5770"/>
                  <a:gd name="T13" fmla="*/ T12 w 1210"/>
                  <a:gd name="T14" fmla="+- 0 -33 -33"/>
                  <a:gd name="T15" fmla="*/ -33 h 358"/>
                  <a:gd name="T16" fmla="+- 0 5770 5770"/>
                  <a:gd name="T17" fmla="*/ T16 w 1210"/>
                  <a:gd name="T18" fmla="+- 0 324 -33"/>
                  <a:gd name="T19" fmla="*/ 324 h 3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10" h="358">
                    <a:moveTo>
                      <a:pt x="0" y="357"/>
                    </a:moveTo>
                    <a:lnTo>
                      <a:pt x="1209" y="357"/>
                    </a:lnTo>
                    <a:lnTo>
                      <a:pt x="1209" y="0"/>
                    </a:lnTo>
                    <a:lnTo>
                      <a:pt x="0" y="0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4F8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38" name="Group 53">
                <a:extLst>
                  <a:ext uri="{FF2B5EF4-FFF2-40B4-BE49-F238E27FC236}">
                    <a16:creationId xmlns:a16="http://schemas.microsoft.com/office/drawing/2014/main" id="{76601C93-A505-62FA-FE6C-8508EE7E2E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8" y="-55"/>
                <a:ext cx="1253" cy="403"/>
                <a:chOff x="5748" y="-55"/>
                <a:chExt cx="1253" cy="403"/>
              </a:xfrm>
            </p:grpSpPr>
            <p:sp>
              <p:nvSpPr>
                <p:cNvPr id="4139" name="Freeform 58">
                  <a:extLst>
                    <a:ext uri="{FF2B5EF4-FFF2-40B4-BE49-F238E27FC236}">
                      <a16:creationId xmlns:a16="http://schemas.microsoft.com/office/drawing/2014/main" id="{1FC02C93-BFD2-587D-D83C-8BDA010F76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6960 5748"/>
                    <a:gd name="T1" fmla="*/ T0 w 1253"/>
                    <a:gd name="T2" fmla="+- 0 308 -55"/>
                    <a:gd name="T3" fmla="*/ 308 h 403"/>
                    <a:gd name="T4" fmla="+- 0 5789 5748"/>
                    <a:gd name="T5" fmla="*/ T4 w 1253"/>
                    <a:gd name="T6" fmla="+- 0 308 -55"/>
                    <a:gd name="T7" fmla="*/ 308 h 403"/>
                    <a:gd name="T8" fmla="+- 0 6982 5748"/>
                    <a:gd name="T9" fmla="*/ T8 w 1253"/>
                    <a:gd name="T10" fmla="+- 0 348 -55"/>
                    <a:gd name="T11" fmla="*/ 348 h 403"/>
                    <a:gd name="T12" fmla="+- 0 6991 5748"/>
                    <a:gd name="T13" fmla="*/ T12 w 1253"/>
                    <a:gd name="T14" fmla="+- 0 348 -55"/>
                    <a:gd name="T15" fmla="*/ 348 h 403"/>
                    <a:gd name="T16" fmla="+- 0 6982 5748"/>
                    <a:gd name="T17" fmla="*/ T16 w 1253"/>
                    <a:gd name="T18" fmla="+- 0 -14 -55"/>
                    <a:gd name="T19" fmla="*/ -14 h 403"/>
                    <a:gd name="T20" fmla="+- 0 6982 5748"/>
                    <a:gd name="T21" fmla="*/ T20 w 1253"/>
                    <a:gd name="T22" fmla="+- 0 308 -55"/>
                    <a:gd name="T23" fmla="*/ 308 h 403"/>
                    <a:gd name="T24" fmla="+- 0 6960 5748"/>
                    <a:gd name="T25" fmla="*/ T24 w 1253"/>
                    <a:gd name="T26" fmla="+- 0 327 -55"/>
                    <a:gd name="T27" fmla="*/ 327 h 403"/>
                    <a:gd name="T28" fmla="+- 0 6960 5748"/>
                    <a:gd name="T29" fmla="*/ T28 w 1253"/>
                    <a:gd name="T30" fmla="+- 0 308 -55"/>
                    <a:gd name="T31" fmla="*/ 30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1212" y="363"/>
                      </a:moveTo>
                      <a:lnTo>
                        <a:pt x="41" y="363"/>
                      </a:lnTo>
                      <a:lnTo>
                        <a:pt x="1234" y="403"/>
                      </a:lnTo>
                      <a:lnTo>
                        <a:pt x="1243" y="403"/>
                      </a:lnTo>
                      <a:lnTo>
                        <a:pt x="1234" y="41"/>
                      </a:lnTo>
                      <a:lnTo>
                        <a:pt x="1234" y="363"/>
                      </a:lnTo>
                      <a:lnTo>
                        <a:pt x="1212" y="382"/>
                      </a:lnTo>
                      <a:lnTo>
                        <a:pt x="1212" y="36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0" name="Freeform 57">
                  <a:extLst>
                    <a:ext uri="{FF2B5EF4-FFF2-40B4-BE49-F238E27FC236}">
                      <a16:creationId xmlns:a16="http://schemas.microsoft.com/office/drawing/2014/main" id="{4256A0B5-691D-F75B-84FA-DFDF0156F4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-33 -55"/>
                    <a:gd name="T3" fmla="*/ -33 h 403"/>
                    <a:gd name="T4" fmla="+- 0 6960 5748"/>
                    <a:gd name="T5" fmla="*/ T4 w 1253"/>
                    <a:gd name="T6" fmla="+- 0 -33 -55"/>
                    <a:gd name="T7" fmla="*/ -33 h 403"/>
                    <a:gd name="T8" fmla="+- 0 6982 5748"/>
                    <a:gd name="T9" fmla="*/ T8 w 1253"/>
                    <a:gd name="T10" fmla="+- 0 -55 -55"/>
                    <a:gd name="T11" fmla="*/ -55 h 403"/>
                    <a:gd name="T12" fmla="+- 0 5770 5748"/>
                    <a:gd name="T13" fmla="*/ T12 w 1253"/>
                    <a:gd name="T14" fmla="+- 0 -55 -55"/>
                    <a:gd name="T15" fmla="*/ -55 h 403"/>
                    <a:gd name="T16" fmla="+- 0 5770 5748"/>
                    <a:gd name="T17" fmla="*/ T16 w 1253"/>
                    <a:gd name="T18" fmla="+- 0 -33 -55"/>
                    <a:gd name="T19" fmla="*/ -33 h 403"/>
                    <a:gd name="T20" fmla="+- 0 5789 5748"/>
                    <a:gd name="T21" fmla="*/ T20 w 1253"/>
                    <a:gd name="T22" fmla="+- 0 -33 -55"/>
                    <a:gd name="T23" fmla="*/ -33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253" h="403">
                      <a:moveTo>
                        <a:pt x="41" y="22"/>
                      </a:moveTo>
                      <a:lnTo>
                        <a:pt x="1212" y="22"/>
                      </a:lnTo>
                      <a:lnTo>
                        <a:pt x="1234" y="0"/>
                      </a:lnTo>
                      <a:lnTo>
                        <a:pt x="22" y="0"/>
                      </a:lnTo>
                      <a:lnTo>
                        <a:pt x="22" y="22"/>
                      </a:lnTo>
                      <a:lnTo>
                        <a:pt x="41" y="2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1" name="Freeform 56">
                  <a:extLst>
                    <a:ext uri="{FF2B5EF4-FFF2-40B4-BE49-F238E27FC236}">
                      <a16:creationId xmlns:a16="http://schemas.microsoft.com/office/drawing/2014/main" id="{78DF38C1-5B8B-6D24-D804-575AEF6C86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-14 -55"/>
                    <a:gd name="T3" fmla="*/ -14 h 403"/>
                    <a:gd name="T4" fmla="+- 0 5789 5748"/>
                    <a:gd name="T5" fmla="*/ T4 w 1253"/>
                    <a:gd name="T6" fmla="+- 0 308 -55"/>
                    <a:gd name="T7" fmla="*/ 308 h 403"/>
                    <a:gd name="T8" fmla="+- 0 5789 5748"/>
                    <a:gd name="T9" fmla="*/ T8 w 1253"/>
                    <a:gd name="T10" fmla="+- 0 -14 -55"/>
                    <a:gd name="T11" fmla="*/ -14 h 403"/>
                    <a:gd name="T12" fmla="+- 0 5770 5748"/>
                    <a:gd name="T13" fmla="*/ T12 w 1253"/>
                    <a:gd name="T14" fmla="+- 0 -14 -55"/>
                    <a:gd name="T15" fmla="*/ -14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253" h="403">
                      <a:moveTo>
                        <a:pt x="22" y="41"/>
                      </a:moveTo>
                      <a:lnTo>
                        <a:pt x="41" y="363"/>
                      </a:lnTo>
                      <a:lnTo>
                        <a:pt x="41" y="41"/>
                      </a:lnTo>
                      <a:lnTo>
                        <a:pt x="22" y="41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2" name="Freeform 55">
                  <a:extLst>
                    <a:ext uri="{FF2B5EF4-FFF2-40B4-BE49-F238E27FC236}">
                      <a16:creationId xmlns:a16="http://schemas.microsoft.com/office/drawing/2014/main" id="{A03F156C-4318-C71F-2D49-DB21009274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348 -55"/>
                    <a:gd name="T3" fmla="*/ 348 h 403"/>
                    <a:gd name="T4" fmla="+- 0 6982 5748"/>
                    <a:gd name="T5" fmla="*/ T4 w 1253"/>
                    <a:gd name="T6" fmla="+- 0 348 -55"/>
                    <a:gd name="T7" fmla="*/ 348 h 403"/>
                    <a:gd name="T8" fmla="+- 0 5789 5748"/>
                    <a:gd name="T9" fmla="*/ T8 w 1253"/>
                    <a:gd name="T10" fmla="+- 0 308 -55"/>
                    <a:gd name="T11" fmla="*/ 308 h 403"/>
                    <a:gd name="T12" fmla="+- 0 5770 5748"/>
                    <a:gd name="T13" fmla="*/ T12 w 1253"/>
                    <a:gd name="T14" fmla="+- 0 -14 -55"/>
                    <a:gd name="T15" fmla="*/ -14 h 403"/>
                    <a:gd name="T16" fmla="+- 0 6960 5748"/>
                    <a:gd name="T17" fmla="*/ T16 w 1253"/>
                    <a:gd name="T18" fmla="+- 0 -14 -55"/>
                    <a:gd name="T19" fmla="*/ -14 h 403"/>
                    <a:gd name="T20" fmla="+- 0 6960 5748"/>
                    <a:gd name="T21" fmla="*/ T20 w 1253"/>
                    <a:gd name="T22" fmla="+- 0 327 -55"/>
                    <a:gd name="T23" fmla="*/ 327 h 403"/>
                    <a:gd name="T24" fmla="+- 0 6982 5748"/>
                    <a:gd name="T25" fmla="*/ T24 w 1253"/>
                    <a:gd name="T26" fmla="+- 0 308 -55"/>
                    <a:gd name="T27" fmla="*/ 308 h 403"/>
                    <a:gd name="T28" fmla="+- 0 6982 5748"/>
                    <a:gd name="T29" fmla="*/ T28 w 1253"/>
                    <a:gd name="T30" fmla="+- 0 -14 -55"/>
                    <a:gd name="T31" fmla="*/ -14 h 403"/>
                    <a:gd name="T32" fmla="+- 0 6991 5748"/>
                    <a:gd name="T33" fmla="*/ T32 w 1253"/>
                    <a:gd name="T34" fmla="+- 0 348 -55"/>
                    <a:gd name="T35" fmla="*/ 348 h 403"/>
                    <a:gd name="T36" fmla="+- 0 7001 5748"/>
                    <a:gd name="T37" fmla="*/ T36 w 1253"/>
                    <a:gd name="T38" fmla="+- 0 339 -55"/>
                    <a:gd name="T39" fmla="*/ 339 h 403"/>
                    <a:gd name="T40" fmla="+- 0 7001 5748"/>
                    <a:gd name="T41" fmla="*/ T40 w 1253"/>
                    <a:gd name="T42" fmla="+- 0 -45 -55"/>
                    <a:gd name="T43" fmla="*/ -45 h 403"/>
                    <a:gd name="T44" fmla="+- 0 6991 5748"/>
                    <a:gd name="T45" fmla="*/ T44 w 1253"/>
                    <a:gd name="T46" fmla="+- 0 -55 -55"/>
                    <a:gd name="T47" fmla="*/ -55 h 403"/>
                    <a:gd name="T48" fmla="+- 0 6982 5748"/>
                    <a:gd name="T49" fmla="*/ T48 w 1253"/>
                    <a:gd name="T50" fmla="+- 0 -55 -55"/>
                    <a:gd name="T51" fmla="*/ -55 h 403"/>
                    <a:gd name="T52" fmla="+- 0 6960 5748"/>
                    <a:gd name="T53" fmla="*/ T52 w 1253"/>
                    <a:gd name="T54" fmla="+- 0 -33 -55"/>
                    <a:gd name="T55" fmla="*/ -33 h 403"/>
                    <a:gd name="T56" fmla="+- 0 5770 5748"/>
                    <a:gd name="T57" fmla="*/ T56 w 1253"/>
                    <a:gd name="T58" fmla="+- 0 -33 -55"/>
                    <a:gd name="T59" fmla="*/ -33 h 403"/>
                    <a:gd name="T60" fmla="+- 0 5770 5748"/>
                    <a:gd name="T61" fmla="*/ T60 w 1253"/>
                    <a:gd name="T62" fmla="+- 0 308 -55"/>
                    <a:gd name="T63" fmla="*/ 308 h 403"/>
                    <a:gd name="T64" fmla="+- 0 5789 5748"/>
                    <a:gd name="T65" fmla="*/ T64 w 1253"/>
                    <a:gd name="T66" fmla="+- 0 327 -55"/>
                    <a:gd name="T67" fmla="*/ 327 h 403"/>
                    <a:gd name="T68" fmla="+- 0 5770 5748"/>
                    <a:gd name="T69" fmla="*/ T68 w 1253"/>
                    <a:gd name="T70" fmla="+- 0 348 -55"/>
                    <a:gd name="T71" fmla="*/ 34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1253" h="403">
                      <a:moveTo>
                        <a:pt x="22" y="403"/>
                      </a:moveTo>
                      <a:lnTo>
                        <a:pt x="1234" y="403"/>
                      </a:lnTo>
                      <a:lnTo>
                        <a:pt x="41" y="363"/>
                      </a:lnTo>
                      <a:lnTo>
                        <a:pt x="22" y="41"/>
                      </a:lnTo>
                      <a:lnTo>
                        <a:pt x="1212" y="41"/>
                      </a:lnTo>
                      <a:lnTo>
                        <a:pt x="1212" y="382"/>
                      </a:lnTo>
                      <a:lnTo>
                        <a:pt x="1234" y="363"/>
                      </a:lnTo>
                      <a:lnTo>
                        <a:pt x="1234" y="41"/>
                      </a:lnTo>
                      <a:lnTo>
                        <a:pt x="1243" y="403"/>
                      </a:lnTo>
                      <a:lnTo>
                        <a:pt x="1253" y="394"/>
                      </a:lnTo>
                      <a:lnTo>
                        <a:pt x="1253" y="10"/>
                      </a:lnTo>
                      <a:lnTo>
                        <a:pt x="1243" y="0"/>
                      </a:lnTo>
                      <a:lnTo>
                        <a:pt x="1234" y="0"/>
                      </a:lnTo>
                      <a:lnTo>
                        <a:pt x="1212" y="22"/>
                      </a:lnTo>
                      <a:lnTo>
                        <a:pt x="22" y="22"/>
                      </a:lnTo>
                      <a:lnTo>
                        <a:pt x="22" y="363"/>
                      </a:lnTo>
                      <a:lnTo>
                        <a:pt x="41" y="382"/>
                      </a:lnTo>
                      <a:lnTo>
                        <a:pt x="22" y="40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3" name="Freeform 54">
                  <a:extLst>
                    <a:ext uri="{FF2B5EF4-FFF2-40B4-BE49-F238E27FC236}">
                      <a16:creationId xmlns:a16="http://schemas.microsoft.com/office/drawing/2014/main" id="{9929E88E-8C1A-8AD6-5A5A-A5E280380A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-55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327 -55"/>
                    <a:gd name="T3" fmla="*/ 327 h 403"/>
                    <a:gd name="T4" fmla="+- 0 5770 5748"/>
                    <a:gd name="T5" fmla="*/ T4 w 1253"/>
                    <a:gd name="T6" fmla="+- 0 308 -55"/>
                    <a:gd name="T7" fmla="*/ 308 h 403"/>
                    <a:gd name="T8" fmla="+- 0 5770 5748"/>
                    <a:gd name="T9" fmla="*/ T8 w 1253"/>
                    <a:gd name="T10" fmla="+- 0 -33 -55"/>
                    <a:gd name="T11" fmla="*/ -33 h 403"/>
                    <a:gd name="T12" fmla="+- 0 5748 5748"/>
                    <a:gd name="T13" fmla="*/ T12 w 1253"/>
                    <a:gd name="T14" fmla="+- 0 -33 -55"/>
                    <a:gd name="T15" fmla="*/ -33 h 403"/>
                    <a:gd name="T16" fmla="+- 0 5748 5748"/>
                    <a:gd name="T17" fmla="*/ T16 w 1253"/>
                    <a:gd name="T18" fmla="+- 0 339 -55"/>
                    <a:gd name="T19" fmla="*/ 339 h 403"/>
                    <a:gd name="T20" fmla="+- 0 5758 5748"/>
                    <a:gd name="T21" fmla="*/ T20 w 1253"/>
                    <a:gd name="T22" fmla="+- 0 348 -55"/>
                    <a:gd name="T23" fmla="*/ 348 h 403"/>
                    <a:gd name="T24" fmla="+- 0 5770 5748"/>
                    <a:gd name="T25" fmla="*/ T24 w 1253"/>
                    <a:gd name="T26" fmla="+- 0 348 -55"/>
                    <a:gd name="T27" fmla="*/ 348 h 403"/>
                    <a:gd name="T28" fmla="+- 0 5789 5748"/>
                    <a:gd name="T29" fmla="*/ T28 w 1253"/>
                    <a:gd name="T30" fmla="+- 0 327 -55"/>
                    <a:gd name="T31" fmla="*/ 327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41" y="382"/>
                      </a:moveTo>
                      <a:lnTo>
                        <a:pt x="22" y="363"/>
                      </a:lnTo>
                      <a:lnTo>
                        <a:pt x="22" y="22"/>
                      </a:lnTo>
                      <a:lnTo>
                        <a:pt x="0" y="22"/>
                      </a:lnTo>
                      <a:lnTo>
                        <a:pt x="0" y="394"/>
                      </a:lnTo>
                      <a:lnTo>
                        <a:pt x="10" y="403"/>
                      </a:lnTo>
                      <a:lnTo>
                        <a:pt x="22" y="403"/>
                      </a:lnTo>
                      <a:lnTo>
                        <a:pt x="41" y="38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44" name="Group 40">
            <a:extLst>
              <a:ext uri="{FF2B5EF4-FFF2-40B4-BE49-F238E27FC236}">
                <a16:creationId xmlns:a16="http://schemas.microsoft.com/office/drawing/2014/main" id="{AEC5D9A3-76FF-AB5E-86FC-97E1EFC6A7A7}"/>
              </a:ext>
            </a:extLst>
          </p:cNvPr>
          <p:cNvGrpSpPr>
            <a:grpSpLocks/>
          </p:cNvGrpSpPr>
          <p:nvPr/>
        </p:nvGrpSpPr>
        <p:grpSpPr bwMode="auto">
          <a:xfrm>
            <a:off x="3380439" y="3226091"/>
            <a:ext cx="795794" cy="216117"/>
            <a:chOff x="5738" y="478"/>
            <a:chExt cx="1273" cy="423"/>
          </a:xfrm>
        </p:grpSpPr>
        <p:grpSp>
          <p:nvGrpSpPr>
            <p:cNvPr id="4145" name="Group 41">
              <a:extLst>
                <a:ext uri="{FF2B5EF4-FFF2-40B4-BE49-F238E27FC236}">
                  <a16:creationId xmlns:a16="http://schemas.microsoft.com/office/drawing/2014/main" id="{CDF084C5-B792-9BF0-B6A9-8464056816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70" y="509"/>
              <a:ext cx="1210" cy="360"/>
              <a:chOff x="5770" y="509"/>
              <a:chExt cx="1210" cy="360"/>
            </a:xfrm>
          </p:grpSpPr>
          <p:sp>
            <p:nvSpPr>
              <p:cNvPr id="4146" name="Freeform 50">
                <a:extLst>
                  <a:ext uri="{FF2B5EF4-FFF2-40B4-BE49-F238E27FC236}">
                    <a16:creationId xmlns:a16="http://schemas.microsoft.com/office/drawing/2014/main" id="{57B6353C-557D-32EC-F9BE-FD49A75B4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509"/>
                <a:ext cx="1210" cy="360"/>
              </a:xfrm>
              <a:custGeom>
                <a:avLst/>
                <a:gdLst>
                  <a:gd name="T0" fmla="+- 0 5770 5770"/>
                  <a:gd name="T1" fmla="*/ T0 w 1210"/>
                  <a:gd name="T2" fmla="+- 0 869 509"/>
                  <a:gd name="T3" fmla="*/ 869 h 360"/>
                  <a:gd name="T4" fmla="+- 0 6979 5770"/>
                  <a:gd name="T5" fmla="*/ T4 w 1210"/>
                  <a:gd name="T6" fmla="+- 0 869 509"/>
                  <a:gd name="T7" fmla="*/ 869 h 360"/>
                  <a:gd name="T8" fmla="+- 0 6979 5770"/>
                  <a:gd name="T9" fmla="*/ T8 w 1210"/>
                  <a:gd name="T10" fmla="+- 0 509 509"/>
                  <a:gd name="T11" fmla="*/ 509 h 360"/>
                  <a:gd name="T12" fmla="+- 0 5770 5770"/>
                  <a:gd name="T13" fmla="*/ T12 w 1210"/>
                  <a:gd name="T14" fmla="+- 0 509 509"/>
                  <a:gd name="T15" fmla="*/ 509 h 360"/>
                  <a:gd name="T16" fmla="+- 0 5770 5770"/>
                  <a:gd name="T17" fmla="*/ T16 w 1210"/>
                  <a:gd name="T18" fmla="+- 0 869 509"/>
                  <a:gd name="T19" fmla="*/ 869 h 3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10" h="360">
                    <a:moveTo>
                      <a:pt x="0" y="360"/>
                    </a:moveTo>
                    <a:lnTo>
                      <a:pt x="1209" y="360"/>
                    </a:lnTo>
                    <a:lnTo>
                      <a:pt x="1209" y="0"/>
                    </a:lnTo>
                    <a:lnTo>
                      <a:pt x="0" y="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4F8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47" name="Group 42">
                <a:extLst>
                  <a:ext uri="{FF2B5EF4-FFF2-40B4-BE49-F238E27FC236}">
                    <a16:creationId xmlns:a16="http://schemas.microsoft.com/office/drawing/2014/main" id="{678216A0-51F8-E2A8-8B7A-E1C1C9AF32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8" y="488"/>
                <a:ext cx="1253" cy="403"/>
                <a:chOff x="5748" y="488"/>
                <a:chExt cx="1253" cy="403"/>
              </a:xfrm>
            </p:grpSpPr>
            <p:sp>
              <p:nvSpPr>
                <p:cNvPr id="4148" name="Freeform 49">
                  <a:extLst>
                    <a:ext uri="{FF2B5EF4-FFF2-40B4-BE49-F238E27FC236}">
                      <a16:creationId xmlns:a16="http://schemas.microsoft.com/office/drawing/2014/main" id="{6EA630A4-B723-260F-F527-8CE5ECAAEF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6960 5748"/>
                    <a:gd name="T1" fmla="*/ T0 w 1253"/>
                    <a:gd name="T2" fmla="+- 0 850 488"/>
                    <a:gd name="T3" fmla="*/ 850 h 403"/>
                    <a:gd name="T4" fmla="+- 0 5789 5748"/>
                    <a:gd name="T5" fmla="*/ T4 w 1253"/>
                    <a:gd name="T6" fmla="+- 0 850 488"/>
                    <a:gd name="T7" fmla="*/ 850 h 403"/>
                    <a:gd name="T8" fmla="+- 0 6982 5748"/>
                    <a:gd name="T9" fmla="*/ T8 w 1253"/>
                    <a:gd name="T10" fmla="+- 0 891 488"/>
                    <a:gd name="T11" fmla="*/ 891 h 403"/>
                    <a:gd name="T12" fmla="+- 0 6991 5748"/>
                    <a:gd name="T13" fmla="*/ T12 w 1253"/>
                    <a:gd name="T14" fmla="+- 0 891 488"/>
                    <a:gd name="T15" fmla="*/ 891 h 403"/>
                    <a:gd name="T16" fmla="+- 0 6982 5748"/>
                    <a:gd name="T17" fmla="*/ T16 w 1253"/>
                    <a:gd name="T18" fmla="+- 0 528 488"/>
                    <a:gd name="T19" fmla="*/ 528 h 403"/>
                    <a:gd name="T20" fmla="+- 0 6982 5748"/>
                    <a:gd name="T21" fmla="*/ T20 w 1253"/>
                    <a:gd name="T22" fmla="+- 0 850 488"/>
                    <a:gd name="T23" fmla="*/ 850 h 403"/>
                    <a:gd name="T24" fmla="+- 0 6960 5748"/>
                    <a:gd name="T25" fmla="*/ T24 w 1253"/>
                    <a:gd name="T26" fmla="+- 0 872 488"/>
                    <a:gd name="T27" fmla="*/ 872 h 403"/>
                    <a:gd name="T28" fmla="+- 0 6960 5748"/>
                    <a:gd name="T29" fmla="*/ T28 w 1253"/>
                    <a:gd name="T30" fmla="+- 0 850 488"/>
                    <a:gd name="T31" fmla="*/ 850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1212" y="362"/>
                      </a:moveTo>
                      <a:lnTo>
                        <a:pt x="41" y="362"/>
                      </a:lnTo>
                      <a:lnTo>
                        <a:pt x="1234" y="403"/>
                      </a:lnTo>
                      <a:lnTo>
                        <a:pt x="1243" y="403"/>
                      </a:lnTo>
                      <a:lnTo>
                        <a:pt x="1234" y="40"/>
                      </a:lnTo>
                      <a:lnTo>
                        <a:pt x="1234" y="362"/>
                      </a:lnTo>
                      <a:lnTo>
                        <a:pt x="1212" y="384"/>
                      </a:lnTo>
                      <a:lnTo>
                        <a:pt x="1212" y="362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49" name="Freeform 48">
                  <a:extLst>
                    <a:ext uri="{FF2B5EF4-FFF2-40B4-BE49-F238E27FC236}">
                      <a16:creationId xmlns:a16="http://schemas.microsoft.com/office/drawing/2014/main" id="{D11C91E5-CF77-39B0-9A12-7BE7DEA172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509 488"/>
                    <a:gd name="T3" fmla="*/ 509 h 403"/>
                    <a:gd name="T4" fmla="+- 0 6960 5748"/>
                    <a:gd name="T5" fmla="*/ T4 w 1253"/>
                    <a:gd name="T6" fmla="+- 0 509 488"/>
                    <a:gd name="T7" fmla="*/ 509 h 403"/>
                    <a:gd name="T8" fmla="+- 0 6982 5748"/>
                    <a:gd name="T9" fmla="*/ T8 w 1253"/>
                    <a:gd name="T10" fmla="+- 0 488 488"/>
                    <a:gd name="T11" fmla="*/ 488 h 403"/>
                    <a:gd name="T12" fmla="+- 0 5770 5748"/>
                    <a:gd name="T13" fmla="*/ T12 w 1253"/>
                    <a:gd name="T14" fmla="+- 0 488 488"/>
                    <a:gd name="T15" fmla="*/ 488 h 403"/>
                    <a:gd name="T16" fmla="+- 0 5770 5748"/>
                    <a:gd name="T17" fmla="*/ T16 w 1253"/>
                    <a:gd name="T18" fmla="+- 0 509 488"/>
                    <a:gd name="T19" fmla="*/ 509 h 403"/>
                    <a:gd name="T20" fmla="+- 0 5789 5748"/>
                    <a:gd name="T21" fmla="*/ T20 w 1253"/>
                    <a:gd name="T22" fmla="+- 0 509 488"/>
                    <a:gd name="T23" fmla="*/ 509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</a:cxnLst>
                  <a:rect l="0" t="0" r="r" b="b"/>
                  <a:pathLst>
                    <a:path w="1253" h="403">
                      <a:moveTo>
                        <a:pt x="41" y="21"/>
                      </a:moveTo>
                      <a:lnTo>
                        <a:pt x="1212" y="21"/>
                      </a:lnTo>
                      <a:lnTo>
                        <a:pt x="1234" y="0"/>
                      </a:lnTo>
                      <a:lnTo>
                        <a:pt x="22" y="0"/>
                      </a:lnTo>
                      <a:lnTo>
                        <a:pt x="22" y="21"/>
                      </a:lnTo>
                      <a:lnTo>
                        <a:pt x="41" y="21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0" name="Freeform 47">
                  <a:extLst>
                    <a:ext uri="{FF2B5EF4-FFF2-40B4-BE49-F238E27FC236}">
                      <a16:creationId xmlns:a16="http://schemas.microsoft.com/office/drawing/2014/main" id="{5C1B4F15-CC6C-29FB-C141-3D44EDDA28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528 488"/>
                    <a:gd name="T3" fmla="*/ 528 h 403"/>
                    <a:gd name="T4" fmla="+- 0 5789 5748"/>
                    <a:gd name="T5" fmla="*/ T4 w 1253"/>
                    <a:gd name="T6" fmla="+- 0 850 488"/>
                    <a:gd name="T7" fmla="*/ 850 h 403"/>
                    <a:gd name="T8" fmla="+- 0 5789 5748"/>
                    <a:gd name="T9" fmla="*/ T8 w 1253"/>
                    <a:gd name="T10" fmla="+- 0 528 488"/>
                    <a:gd name="T11" fmla="*/ 528 h 403"/>
                    <a:gd name="T12" fmla="+- 0 5770 5748"/>
                    <a:gd name="T13" fmla="*/ T12 w 1253"/>
                    <a:gd name="T14" fmla="+- 0 528 488"/>
                    <a:gd name="T15" fmla="*/ 528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253" h="403">
                      <a:moveTo>
                        <a:pt x="22" y="40"/>
                      </a:moveTo>
                      <a:lnTo>
                        <a:pt x="41" y="362"/>
                      </a:lnTo>
                      <a:lnTo>
                        <a:pt x="41" y="40"/>
                      </a:lnTo>
                      <a:lnTo>
                        <a:pt x="22" y="40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1" name="Freeform 46">
                  <a:extLst>
                    <a:ext uri="{FF2B5EF4-FFF2-40B4-BE49-F238E27FC236}">
                      <a16:creationId xmlns:a16="http://schemas.microsoft.com/office/drawing/2014/main" id="{942D177B-357B-8C6D-AEEF-82A4F82C62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70 5748"/>
                    <a:gd name="T1" fmla="*/ T0 w 1253"/>
                    <a:gd name="T2" fmla="+- 0 891 488"/>
                    <a:gd name="T3" fmla="*/ 891 h 403"/>
                    <a:gd name="T4" fmla="+- 0 6982 5748"/>
                    <a:gd name="T5" fmla="*/ T4 w 1253"/>
                    <a:gd name="T6" fmla="+- 0 891 488"/>
                    <a:gd name="T7" fmla="*/ 891 h 403"/>
                    <a:gd name="T8" fmla="+- 0 5789 5748"/>
                    <a:gd name="T9" fmla="*/ T8 w 1253"/>
                    <a:gd name="T10" fmla="+- 0 850 488"/>
                    <a:gd name="T11" fmla="*/ 850 h 403"/>
                    <a:gd name="T12" fmla="+- 0 5770 5748"/>
                    <a:gd name="T13" fmla="*/ T12 w 1253"/>
                    <a:gd name="T14" fmla="+- 0 528 488"/>
                    <a:gd name="T15" fmla="*/ 528 h 403"/>
                    <a:gd name="T16" fmla="+- 0 6960 5748"/>
                    <a:gd name="T17" fmla="*/ T16 w 1253"/>
                    <a:gd name="T18" fmla="+- 0 528 488"/>
                    <a:gd name="T19" fmla="*/ 528 h 403"/>
                    <a:gd name="T20" fmla="+- 0 6960 5748"/>
                    <a:gd name="T21" fmla="*/ T20 w 1253"/>
                    <a:gd name="T22" fmla="+- 0 872 488"/>
                    <a:gd name="T23" fmla="*/ 872 h 403"/>
                    <a:gd name="T24" fmla="+- 0 6982 5748"/>
                    <a:gd name="T25" fmla="*/ T24 w 1253"/>
                    <a:gd name="T26" fmla="+- 0 850 488"/>
                    <a:gd name="T27" fmla="*/ 850 h 403"/>
                    <a:gd name="T28" fmla="+- 0 6982 5748"/>
                    <a:gd name="T29" fmla="*/ T28 w 1253"/>
                    <a:gd name="T30" fmla="+- 0 528 488"/>
                    <a:gd name="T31" fmla="*/ 528 h 403"/>
                    <a:gd name="T32" fmla="+- 0 6991 5748"/>
                    <a:gd name="T33" fmla="*/ T32 w 1253"/>
                    <a:gd name="T34" fmla="+- 0 891 488"/>
                    <a:gd name="T35" fmla="*/ 891 h 403"/>
                    <a:gd name="T36" fmla="+- 0 7001 5748"/>
                    <a:gd name="T37" fmla="*/ T36 w 1253"/>
                    <a:gd name="T38" fmla="+- 0 881 488"/>
                    <a:gd name="T39" fmla="*/ 881 h 403"/>
                    <a:gd name="T40" fmla="+- 0 7001 5748"/>
                    <a:gd name="T41" fmla="*/ T40 w 1253"/>
                    <a:gd name="T42" fmla="+- 0 497 488"/>
                    <a:gd name="T43" fmla="*/ 497 h 403"/>
                    <a:gd name="T44" fmla="+- 0 6991 5748"/>
                    <a:gd name="T45" fmla="*/ T44 w 1253"/>
                    <a:gd name="T46" fmla="+- 0 488 488"/>
                    <a:gd name="T47" fmla="*/ 488 h 403"/>
                    <a:gd name="T48" fmla="+- 0 6982 5748"/>
                    <a:gd name="T49" fmla="*/ T48 w 1253"/>
                    <a:gd name="T50" fmla="+- 0 488 488"/>
                    <a:gd name="T51" fmla="*/ 488 h 403"/>
                    <a:gd name="T52" fmla="+- 0 6960 5748"/>
                    <a:gd name="T53" fmla="*/ T52 w 1253"/>
                    <a:gd name="T54" fmla="+- 0 509 488"/>
                    <a:gd name="T55" fmla="*/ 509 h 403"/>
                    <a:gd name="T56" fmla="+- 0 5770 5748"/>
                    <a:gd name="T57" fmla="*/ T56 w 1253"/>
                    <a:gd name="T58" fmla="+- 0 509 488"/>
                    <a:gd name="T59" fmla="*/ 509 h 403"/>
                    <a:gd name="T60" fmla="+- 0 5770 5748"/>
                    <a:gd name="T61" fmla="*/ T60 w 1253"/>
                    <a:gd name="T62" fmla="+- 0 850 488"/>
                    <a:gd name="T63" fmla="*/ 850 h 403"/>
                    <a:gd name="T64" fmla="+- 0 5789 5748"/>
                    <a:gd name="T65" fmla="*/ T64 w 1253"/>
                    <a:gd name="T66" fmla="+- 0 872 488"/>
                    <a:gd name="T67" fmla="*/ 872 h 403"/>
                    <a:gd name="T68" fmla="+- 0 5770 5748"/>
                    <a:gd name="T69" fmla="*/ T68 w 1253"/>
                    <a:gd name="T70" fmla="+- 0 891 488"/>
                    <a:gd name="T71" fmla="*/ 891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</a:cxnLst>
                  <a:rect l="0" t="0" r="r" b="b"/>
                  <a:pathLst>
                    <a:path w="1253" h="403">
                      <a:moveTo>
                        <a:pt x="22" y="403"/>
                      </a:moveTo>
                      <a:lnTo>
                        <a:pt x="1234" y="403"/>
                      </a:lnTo>
                      <a:lnTo>
                        <a:pt x="41" y="362"/>
                      </a:lnTo>
                      <a:lnTo>
                        <a:pt x="22" y="40"/>
                      </a:lnTo>
                      <a:lnTo>
                        <a:pt x="1212" y="40"/>
                      </a:lnTo>
                      <a:lnTo>
                        <a:pt x="1212" y="384"/>
                      </a:lnTo>
                      <a:lnTo>
                        <a:pt x="1234" y="362"/>
                      </a:lnTo>
                      <a:lnTo>
                        <a:pt x="1234" y="40"/>
                      </a:lnTo>
                      <a:lnTo>
                        <a:pt x="1243" y="403"/>
                      </a:lnTo>
                      <a:lnTo>
                        <a:pt x="1253" y="393"/>
                      </a:lnTo>
                      <a:lnTo>
                        <a:pt x="1253" y="9"/>
                      </a:lnTo>
                      <a:lnTo>
                        <a:pt x="1243" y="0"/>
                      </a:lnTo>
                      <a:lnTo>
                        <a:pt x="1234" y="0"/>
                      </a:lnTo>
                      <a:lnTo>
                        <a:pt x="1212" y="21"/>
                      </a:lnTo>
                      <a:lnTo>
                        <a:pt x="22" y="21"/>
                      </a:lnTo>
                      <a:lnTo>
                        <a:pt x="22" y="362"/>
                      </a:lnTo>
                      <a:lnTo>
                        <a:pt x="41" y="384"/>
                      </a:lnTo>
                      <a:lnTo>
                        <a:pt x="22" y="403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52" name="Freeform 45">
                  <a:extLst>
                    <a:ext uri="{FF2B5EF4-FFF2-40B4-BE49-F238E27FC236}">
                      <a16:creationId xmlns:a16="http://schemas.microsoft.com/office/drawing/2014/main" id="{1D16B36F-C577-87DC-313A-C495884F08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8" y="488"/>
                  <a:ext cx="1253" cy="403"/>
                </a:xfrm>
                <a:custGeom>
                  <a:avLst/>
                  <a:gdLst>
                    <a:gd name="T0" fmla="+- 0 5789 5748"/>
                    <a:gd name="T1" fmla="*/ T0 w 1253"/>
                    <a:gd name="T2" fmla="+- 0 872 488"/>
                    <a:gd name="T3" fmla="*/ 872 h 403"/>
                    <a:gd name="T4" fmla="+- 0 5770 5748"/>
                    <a:gd name="T5" fmla="*/ T4 w 1253"/>
                    <a:gd name="T6" fmla="+- 0 850 488"/>
                    <a:gd name="T7" fmla="*/ 850 h 403"/>
                    <a:gd name="T8" fmla="+- 0 5770 5748"/>
                    <a:gd name="T9" fmla="*/ T8 w 1253"/>
                    <a:gd name="T10" fmla="+- 0 509 488"/>
                    <a:gd name="T11" fmla="*/ 509 h 403"/>
                    <a:gd name="T12" fmla="+- 0 5748 5748"/>
                    <a:gd name="T13" fmla="*/ T12 w 1253"/>
                    <a:gd name="T14" fmla="+- 0 509 488"/>
                    <a:gd name="T15" fmla="*/ 509 h 403"/>
                    <a:gd name="T16" fmla="+- 0 5748 5748"/>
                    <a:gd name="T17" fmla="*/ T16 w 1253"/>
                    <a:gd name="T18" fmla="+- 0 881 488"/>
                    <a:gd name="T19" fmla="*/ 881 h 403"/>
                    <a:gd name="T20" fmla="+- 0 5758 5748"/>
                    <a:gd name="T21" fmla="*/ T20 w 1253"/>
                    <a:gd name="T22" fmla="+- 0 891 488"/>
                    <a:gd name="T23" fmla="*/ 891 h 403"/>
                    <a:gd name="T24" fmla="+- 0 5770 5748"/>
                    <a:gd name="T25" fmla="*/ T24 w 1253"/>
                    <a:gd name="T26" fmla="+- 0 891 488"/>
                    <a:gd name="T27" fmla="*/ 891 h 403"/>
                    <a:gd name="T28" fmla="+- 0 5789 5748"/>
                    <a:gd name="T29" fmla="*/ T28 w 1253"/>
                    <a:gd name="T30" fmla="+- 0 872 488"/>
                    <a:gd name="T31" fmla="*/ 872 h 4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253" h="403">
                      <a:moveTo>
                        <a:pt x="41" y="384"/>
                      </a:moveTo>
                      <a:lnTo>
                        <a:pt x="22" y="362"/>
                      </a:lnTo>
                      <a:lnTo>
                        <a:pt x="22" y="21"/>
                      </a:lnTo>
                      <a:lnTo>
                        <a:pt x="0" y="21"/>
                      </a:lnTo>
                      <a:lnTo>
                        <a:pt x="0" y="393"/>
                      </a:lnTo>
                      <a:lnTo>
                        <a:pt x="10" y="403"/>
                      </a:lnTo>
                      <a:lnTo>
                        <a:pt x="22" y="403"/>
                      </a:lnTo>
                      <a:lnTo>
                        <a:pt x="41" y="384"/>
                      </a:lnTo>
                      <a:close/>
                    </a:path>
                  </a:pathLst>
                </a:custGeom>
                <a:solidFill>
                  <a:srgbClr val="385D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153" name="Group 43">
                  <a:extLst>
                    <a:ext uri="{FF2B5EF4-FFF2-40B4-BE49-F238E27FC236}">
                      <a16:creationId xmlns:a16="http://schemas.microsoft.com/office/drawing/2014/main" id="{2F8B92D0-2DE2-74F2-759E-5B2D4CE33F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67" y="509"/>
                  <a:ext cx="0" cy="360"/>
                  <a:chOff x="5767" y="509"/>
                  <a:chExt cx="0" cy="360"/>
                </a:xfrm>
              </p:grpSpPr>
              <p:sp>
                <p:nvSpPr>
                  <p:cNvPr id="4154" name="Freeform 44">
                    <a:extLst>
                      <a:ext uri="{FF2B5EF4-FFF2-40B4-BE49-F238E27FC236}">
                        <a16:creationId xmlns:a16="http://schemas.microsoft.com/office/drawing/2014/main" id="{E2722312-8005-27BF-63B4-5ED08685F6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67" y="509"/>
                    <a:ext cx="0" cy="360"/>
                  </a:xfrm>
                  <a:custGeom>
                    <a:avLst/>
                    <a:gdLst>
                      <a:gd name="T0" fmla="+- 0 509 509"/>
                      <a:gd name="T1" fmla="*/ 509 h 360"/>
                      <a:gd name="T2" fmla="+- 0 869 509"/>
                      <a:gd name="T3" fmla="*/ 869 h 360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360">
                        <a:moveTo>
                          <a:pt x="0" y="0"/>
                        </a:moveTo>
                        <a:lnTo>
                          <a:pt x="0" y="360"/>
                        </a:lnTo>
                      </a:path>
                    </a:pathLst>
                  </a:custGeom>
                  <a:noFill/>
                  <a:ln w="25654">
                    <a:solidFill>
                      <a:srgbClr val="385D89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97159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4A65-1FBA-F3BD-988F-83D9F8CB9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40926" cy="883024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 </a:t>
            </a:r>
            <a:r>
              <a:rPr lang="sr-Cyrl-RS" b="1" dirty="0"/>
              <a:t>Шта су приходи и примања буџета?</a:t>
            </a:r>
            <a:endParaRPr lang="en-US" b="1" dirty="0"/>
          </a:p>
        </p:txBody>
      </p:sp>
      <p:sp>
        <p:nvSpPr>
          <p:cNvPr id="222" name="Content Placeholder 221">
            <a:extLst>
              <a:ext uri="{FF2B5EF4-FFF2-40B4-BE49-F238E27FC236}">
                <a16:creationId xmlns:a16="http://schemas.microsoft.com/office/drawing/2014/main" id="{1471FA09-C479-9BC8-2AAD-AEDD67DF3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0261"/>
            <a:ext cx="10940925" cy="49026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Порески приходи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RS" dirty="0"/>
              <a:t> 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Врста јавних прихода који се прикупљају обавезним плаћањима пореских обвезника без обавезе извршења специјалне услуге заузврат</a:t>
            </a:r>
            <a:r>
              <a:rPr lang="sr-Cyrl-RS" dirty="0"/>
              <a:t>.	</a:t>
            </a:r>
          </a:p>
          <a:p>
            <a:pPr>
              <a:lnSpc>
                <a:spcPct val="100000"/>
              </a:lnSpc>
            </a:pP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Донације и трансфери 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sr-Cyrl-R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Донације се добијају од домаћих и међународних донатора и организација за различитзе пројекте.Трансфери подразумевају пренос средстава од нивоа републике Србије општинском нивоу власти. Могу бити наменски ( за тачно утврђене намене) и ненаменски         ( није им унапред утврђена намена, те се могу у складу са законом користити за било које сврхе).</a:t>
            </a:r>
            <a:endParaRPr lang="sr-Cyrl-RS" dirty="0"/>
          </a:p>
          <a:p>
            <a:pPr>
              <a:lnSpc>
                <a:spcPct val="100000"/>
              </a:lnSpc>
            </a:pPr>
            <a:r>
              <a:rPr lang="sr-Cyrl-RS" sz="2400" dirty="0">
                <a:solidFill>
                  <a:schemeClr val="accent6">
                    <a:lumMod val="75000"/>
                  </a:schemeClr>
                </a:solidFill>
              </a:rPr>
              <a:t>Непорески приходи </a:t>
            </a:r>
            <a:r>
              <a:rPr lang="sr-Cyrl-RS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sr-Cyrl-RS" sz="1900" dirty="0">
                <a:solidFill>
                  <a:schemeClr val="accent6">
                    <a:lumMod val="75000"/>
                  </a:schemeClr>
                </a:solidFill>
              </a:rPr>
              <a:t>Врста јавних прихода који се наплаћују за коришћење јавних добара , пружање јавних услуга или због кршења уговорних или законских одредби.</a:t>
            </a:r>
          </a:p>
          <a:p>
            <a:pPr>
              <a:lnSpc>
                <a:spcPct val="100000"/>
              </a:lnSpc>
            </a:pPr>
            <a:r>
              <a:rPr lang="sr-Cyrl-RS" sz="2400" dirty="0">
                <a:solidFill>
                  <a:schemeClr val="accent5">
                    <a:lumMod val="75000"/>
                  </a:schemeClr>
                </a:solidFill>
              </a:rPr>
              <a:t>Примања од продаје нефинансијске имовине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Ова примања се остварују продајом непокретности и покретних ствари у власништву града.</a:t>
            </a:r>
          </a:p>
          <a:p>
            <a:pPr>
              <a:lnSpc>
                <a:spcPct val="100000"/>
              </a:lnSpc>
            </a:pPr>
            <a:r>
              <a:rPr lang="ru-RU" sz="2600" dirty="0">
                <a:solidFill>
                  <a:srgbClr val="92D050"/>
                </a:solidFill>
              </a:rPr>
              <a:t>Примања од задуживања и продаје финансијске имовине- </a:t>
            </a:r>
            <a:r>
              <a:rPr lang="ru-RU" sz="2100" dirty="0">
                <a:solidFill>
                  <a:srgbClr val="92D050"/>
                </a:solidFill>
              </a:rPr>
  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представљају приливе по основу продаје домаћих акција и осталог капитала у корист нивоа градова</a:t>
            </a:r>
            <a:r>
              <a:rPr lang="ru-RU" sz="1900" dirty="0">
                <a:solidFill>
                  <a:srgbClr val="92D05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Пренета средства из ранијих година- </a:t>
            </a:r>
            <a:r>
              <a:rPr lang="ru-RU" sz="2100" dirty="0">
                <a:solidFill>
                  <a:schemeClr val="accent3">
                    <a:lumMod val="50000"/>
                  </a:schemeClr>
                </a:solidFill>
              </a:rPr>
              <a:t>Представљају вишак прихода буџета општине који нису потрошени у претходној буџетској години </a:t>
            </a:r>
            <a:endParaRPr lang="en-US" sz="2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B8BCBE-4636-DB36-D3F5-5104E22EA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41" y="365126"/>
            <a:ext cx="1088516" cy="119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39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DD44-B2CE-F833-24C7-BD109C9D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10967818" cy="80234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/>
              <a:t>Структура планираних прихода и                        примања за 2025. годину</a:t>
            </a:r>
            <a:endParaRPr lang="en-U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A5F71BB-9A31-43F1-0520-AD3344FE9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20505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CC9C05A-A6C3-460F-B335-0FEA60FBD9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2295742"/>
              </p:ext>
            </p:extLst>
          </p:nvPr>
        </p:nvGraphicFramePr>
        <p:xfrm>
          <a:off x="838200" y="1702923"/>
          <a:ext cx="10806953" cy="515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41460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1771</Words>
  <Application>Microsoft Office PowerPoint</Application>
  <PresentationFormat>Widescreen</PresentationFormat>
  <Paragraphs>427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           </vt:lpstr>
      <vt:lpstr>          Ко се финансира из буџета локалне самоуправе?</vt:lpstr>
      <vt:lpstr>          Ко се финансира из буџета локалне самоуправе? </vt:lpstr>
      <vt:lpstr>          Ко учествује у буџетском процесу?</vt:lpstr>
      <vt:lpstr>          Како настаје буџет општине?</vt:lpstr>
      <vt:lpstr>         На основу чега се доноси буџет?</vt:lpstr>
      <vt:lpstr>          Како се пуни општинска каса?</vt:lpstr>
      <vt:lpstr> Шта су приходи и примања буџета?</vt:lpstr>
      <vt:lpstr>Структура планираних прихода и                        примања за 2025. годину</vt:lpstr>
      <vt:lpstr>   Структура планираних расхода и           издатака за 2024.годину</vt:lpstr>
      <vt:lpstr>          На шта се троше јавна средства?</vt:lpstr>
      <vt:lpstr>Шта су расходи и издаци буџета? </vt:lpstr>
      <vt:lpstr>      Планирани расходи буџета по програмима</vt:lpstr>
      <vt:lpstr>  Структура планираних расхода по                                    буџетским програмима</vt:lpstr>
      <vt:lpstr>       Планирани расходи буџета расподељени по директним и индиректним буџетским корисницима</vt:lpstr>
      <vt:lpstr>       Најважнији капитални пројекти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Win10</dc:creator>
  <cp:lastModifiedBy>Win10</cp:lastModifiedBy>
  <cp:revision>34</cp:revision>
  <cp:lastPrinted>2024-11-04T11:26:03Z</cp:lastPrinted>
  <dcterms:created xsi:type="dcterms:W3CDTF">2022-10-26T12:15:57Z</dcterms:created>
  <dcterms:modified xsi:type="dcterms:W3CDTF">2024-11-04T11:26:06Z</dcterms:modified>
</cp:coreProperties>
</file>