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63" r:id="rId7"/>
    <p:sldId id="258" r:id="rId8"/>
    <p:sldId id="259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1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5EE03C-AC1A-427F-9C10-A94B1E66C2D4}" v="2" dt="2024-05-13T10:47:53.7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69" d="100"/>
          <a:sy n="69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A85E3-A023-401B-877E-286FC07F64B4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EE565-A438-4BA1-8ACD-20AB5EB7F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160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8EE565-A438-4BA1-8ACD-20AB5EB7F3F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759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71BD04A-879E-E3B5-EC37-1A3334382C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34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71BD04A-879E-E3B5-EC37-1A3334382C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1BB33F-A904-59DB-2B36-8A3B92083CA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0560" y="2643661"/>
            <a:ext cx="10901680" cy="979157"/>
          </a:xfrm>
        </p:spPr>
        <p:txBody>
          <a:bodyPr anchor="t">
            <a:normAutofit/>
          </a:bodyPr>
          <a:lstStyle>
            <a:lvl1pPr algn="l">
              <a:defRPr sz="30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r-Cyrl-RS" dirty="0"/>
              <a:t>Место за назив догађаја или пројекта</a:t>
            </a:r>
            <a:endParaRPr lang="en-R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EC0608-77A7-AA8E-4ABD-1FF0A140F5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0558" y="3710112"/>
            <a:ext cx="10901680" cy="914132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RS" dirty="0"/>
              <a:t>Место за поднаслов</a:t>
            </a:r>
            <a:endParaRPr lang="en-RS" dirty="0"/>
          </a:p>
        </p:txBody>
      </p:sp>
    </p:spTree>
    <p:extLst>
      <p:ext uri="{BB962C8B-B14F-4D97-AF65-F5344CB8AC3E}">
        <p14:creationId xmlns:p14="http://schemas.microsoft.com/office/powerpoint/2010/main" val="1761560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762E19CA-2CDC-6362-4617-2073CD6D92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1BB33F-A904-59DB-2B36-8A3B92083CA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18" y="1361442"/>
            <a:ext cx="10952479" cy="723856"/>
          </a:xfrm>
        </p:spPr>
        <p:txBody>
          <a:bodyPr anchor="t">
            <a:normAutofit/>
          </a:bodyPr>
          <a:lstStyle>
            <a:lvl1pPr algn="l">
              <a:defRPr sz="24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r-Cyrl-RS" dirty="0"/>
              <a:t>Место за наслов</a:t>
            </a:r>
            <a:endParaRPr lang="en-R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EC0608-77A7-AA8E-4ABD-1FF0A140F5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9919" y="2223797"/>
            <a:ext cx="10952479" cy="299624"/>
          </a:xfrm>
        </p:spPr>
        <p:txBody>
          <a:bodyPr>
            <a:noAutofit/>
          </a:bodyPr>
          <a:lstStyle>
            <a:lvl1pPr marL="0" indent="0" algn="l">
              <a:buNone/>
              <a:defRPr sz="18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RS" dirty="0"/>
              <a:t>Место за поднаслов</a:t>
            </a:r>
            <a:endParaRPr lang="en-R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42CAEA34-6CA4-60AD-5C94-2A63256B1C2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29918" y="2661921"/>
            <a:ext cx="10952482" cy="2895600"/>
          </a:xfrm>
        </p:spPr>
        <p:txBody>
          <a:bodyPr>
            <a:normAutofit/>
          </a:bodyPr>
          <a:lstStyle>
            <a:lvl1pPr marL="0" indent="0">
              <a:buNone/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 dirty="0"/>
              <a:t>Место за текст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697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762E19CA-2CDC-6362-4617-2073CD6D92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42CAEA34-6CA4-60AD-5C94-2A63256B1C2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29918" y="1361442"/>
            <a:ext cx="10952482" cy="4196079"/>
          </a:xfrm>
        </p:spPr>
        <p:txBody>
          <a:bodyPr>
            <a:normAutofit/>
          </a:bodyPr>
          <a:lstStyle>
            <a:lvl1pPr marL="0" indent="0">
              <a:buNone/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 dirty="0"/>
              <a:t>Место за текст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044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6BAA34-19E1-B781-E13D-36F253AE3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R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2C343-4A63-C3F7-F785-B2A3F3E33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E7435-2F19-D3F2-9F35-18FD0732B1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EF624-32F7-254E-AA50-7BD37E013890}" type="datetimeFigureOut">
              <a:rPr lang="en-RS" smtClean="0"/>
              <a:t>05/13/2024</a:t>
            </a:fld>
            <a:endParaRPr lang="e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B6C34-690E-ED7B-3D44-91166C9D28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85A32-9BA2-F85B-55ED-5C310D6058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5F14C-9293-614D-A253-CE387E657FE3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299657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8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9810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107B1-86B3-A9E1-891B-FFF1910ED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r-Cyrl-RS" dirty="0"/>
          </a:p>
          <a:p>
            <a:endParaRPr lang="sr-Cyrl-RS" dirty="0"/>
          </a:p>
          <a:p>
            <a:pPr algn="ctr"/>
            <a:endParaRPr lang="sr-Cyrl-RS" dirty="0"/>
          </a:p>
          <a:p>
            <a:pPr algn="ctr"/>
            <a:r>
              <a:rPr lang="sr-Cyrl-RS" sz="2800" dirty="0"/>
              <a:t>И за крај</a:t>
            </a:r>
          </a:p>
          <a:p>
            <a:pPr algn="ctr"/>
            <a:endParaRPr lang="sr-Cyrl-RS" dirty="0"/>
          </a:p>
          <a:p>
            <a:pPr algn="ctr"/>
            <a:r>
              <a:rPr lang="sr-Cyrl-RS" dirty="0"/>
              <a:t> </a:t>
            </a:r>
            <a:r>
              <a:rPr lang="sr-Cyrl-RS" sz="3200" dirty="0"/>
              <a:t>СРЕЋНОООООООООО!!!!!</a:t>
            </a:r>
          </a:p>
          <a:p>
            <a:pPr algn="ctr"/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5523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140B3-397E-2ED6-E276-BE8C6FC89A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0560" y="2279375"/>
            <a:ext cx="10901680" cy="1343444"/>
          </a:xfrm>
        </p:spPr>
        <p:txBody>
          <a:bodyPr>
            <a:normAutofit/>
          </a:bodyPr>
          <a:lstStyle/>
          <a:p>
            <a:r>
              <a:rPr lang="sr-Cyrl-RS" dirty="0"/>
              <a:t>Састанак са експертима за прикупљање података за процену потреба корисника права и услуга социјалне заштите на територији локалне самоуправе</a:t>
            </a:r>
            <a:endParaRPr lang="en-R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7DCFDF-C4E0-F86D-DFF6-B9BEB14E3E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0558" y="3843130"/>
            <a:ext cx="10901680" cy="781114"/>
          </a:xfrm>
        </p:spPr>
        <p:txBody>
          <a:bodyPr/>
          <a:lstStyle/>
          <a:p>
            <a:pPr algn="r"/>
            <a:r>
              <a:rPr lang="sr-Cyrl-RS" dirty="0"/>
              <a:t>Београд, 13. 05. 2024. године </a:t>
            </a:r>
            <a:endParaRPr lang="en-RS" dirty="0"/>
          </a:p>
        </p:txBody>
      </p:sp>
    </p:spTree>
    <p:extLst>
      <p:ext uri="{BB962C8B-B14F-4D97-AF65-F5344CB8AC3E}">
        <p14:creationId xmlns:p14="http://schemas.microsoft.com/office/powerpoint/2010/main" val="2568338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2659E18-7CEF-7A4B-7320-12E75C9289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19" y="1603513"/>
            <a:ext cx="10952479" cy="503583"/>
          </a:xfrm>
        </p:spPr>
        <p:txBody>
          <a:bodyPr/>
          <a:lstStyle/>
          <a:p>
            <a:r>
              <a:rPr lang="sr-Cyrl-RS" dirty="0"/>
              <a:t>Основни кораци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E4775E-FDF2-95F8-6461-E3CABE01BF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918" y="2107096"/>
            <a:ext cx="10952482" cy="3450425"/>
          </a:xfrm>
        </p:spPr>
        <p:txBody>
          <a:bodyPr/>
          <a:lstStyle/>
          <a:p>
            <a:pPr marL="171450" indent="-171450">
              <a:buFontTx/>
              <a:buChar char="-"/>
            </a:pPr>
            <a:r>
              <a:rPr lang="sr-Cyrl-RS" sz="1400" dirty="0"/>
              <a:t>Припремна радионица у локалној самоуправи везано за примену методологије за процену потребе корисника и услуга социјалне заштите и индентификација пружаоца услуге. Неопходно је да поред координатора са локала буду представници ПР службе из ЈЛС, центра за социјални рад, представници пружалаца услуге, локални координатор за прикупљање података</a:t>
            </a:r>
          </a:p>
          <a:p>
            <a:pPr marL="171450" indent="-171450">
              <a:buFontTx/>
              <a:buChar char="-"/>
            </a:pPr>
            <a:r>
              <a:rPr lang="sr-Cyrl-RS" sz="1400" dirty="0"/>
              <a:t>Подршка у процесу прикупљања података ( анкета за ширу јавност, анкета за кориснике ЦЗР, анкета за кориснике услуга, анкета за испитивање капацитета пружалаца услуге)</a:t>
            </a:r>
          </a:p>
          <a:p>
            <a:pPr marL="171450" indent="-171450">
              <a:buFontTx/>
              <a:buChar char="-"/>
            </a:pPr>
            <a:r>
              <a:rPr lang="sr-Cyrl-R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Обрада података – графикони </a:t>
            </a:r>
            <a:r>
              <a:rPr lang="sr-Cyrl-RS" sz="1400" dirty="0"/>
              <a:t>и подршка у анализи прикупљених података</a:t>
            </a:r>
          </a:p>
          <a:p>
            <a:pPr marL="171450" indent="-171450">
              <a:buFontTx/>
              <a:buChar char="-"/>
            </a:pPr>
            <a:r>
              <a:rPr lang="sr-Cyrl-RS" sz="1400" dirty="0"/>
              <a:t>Подршка у одржавању 2 фокус групе</a:t>
            </a:r>
          </a:p>
          <a:p>
            <a:pPr marL="171450" indent="-171450">
              <a:buFontTx/>
              <a:buChar char="-"/>
            </a:pPr>
            <a:r>
              <a:rPr lang="sr-Cyrl-RS" sz="1400" dirty="0"/>
              <a:t>Подршка у процесу  писања извештаја са препорукама</a:t>
            </a:r>
          </a:p>
          <a:p>
            <a:pPr marL="171450" indent="-171450">
              <a:buFontTx/>
              <a:buChar char="-"/>
            </a:pPr>
            <a:r>
              <a:rPr lang="sr-Cyrl-RS" sz="1400" dirty="0"/>
              <a:t>Састанак са тимом у циљу презентације извештаја</a:t>
            </a:r>
          </a:p>
          <a:p>
            <a:pPr marL="171450" indent="-171450">
              <a:buFontTx/>
              <a:buChar char="-"/>
            </a:pPr>
            <a:endParaRPr lang="sr-Cyrl-RS" dirty="0"/>
          </a:p>
          <a:p>
            <a:pPr marL="171450" indent="-17145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3572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0590C-1A8C-28CA-216D-62C65E1722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Дефинисање упитника и циљних група</a:t>
            </a:r>
            <a:endParaRPr lang="en-R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236A6B-D70B-DFB3-B646-93A3BAA047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1. Упитник за ширу јавност</a:t>
            </a:r>
            <a:endParaRPr lang="en-R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92E353-4887-247F-8667-D65CA5BC34D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171450" indent="-171450">
              <a:buFontTx/>
              <a:buChar char="-"/>
            </a:pPr>
            <a:endParaRPr lang="sr-Latn-RS" dirty="0"/>
          </a:p>
          <a:p>
            <a:r>
              <a:rPr lang="sr-Cyrl-RS" sz="1400" b="1" u="sng" dirty="0"/>
              <a:t>Припремни пакет: </a:t>
            </a:r>
            <a:r>
              <a:rPr lang="sr-Cyrl-RS" sz="1400" dirty="0" err="1"/>
              <a:t>Инфопакет</a:t>
            </a:r>
            <a:r>
              <a:rPr lang="sr-Cyrl-RS" sz="1400" dirty="0"/>
              <a:t> од СКГО и </a:t>
            </a:r>
            <a:r>
              <a:rPr lang="sr-Cyrl-RS" sz="1400" dirty="0" err="1"/>
              <a:t>онлине</a:t>
            </a:r>
            <a:r>
              <a:rPr lang="sr-Cyrl-RS" sz="1400" dirty="0"/>
              <a:t> упитник и у папирној верзији</a:t>
            </a:r>
          </a:p>
          <a:p>
            <a:r>
              <a:rPr lang="sr-Cyrl-RS" sz="1400" b="1" u="sng" dirty="0"/>
              <a:t>На припремној радионици у ЈЛС:</a:t>
            </a:r>
            <a:endParaRPr lang="sr-Latn-RS" sz="1400" b="1" u="sng" dirty="0"/>
          </a:p>
          <a:p>
            <a:pPr marL="171450" indent="-171450">
              <a:buFontTx/>
              <a:buChar char="-"/>
            </a:pPr>
            <a:r>
              <a:rPr lang="sr-Cyrl-RS" sz="1400" dirty="0"/>
              <a:t>Креирање плана за популаризацију упитника – укључивање локалних медија, обавештења на сајт, друштвене мреже итд.</a:t>
            </a:r>
          </a:p>
          <a:p>
            <a:pPr marL="171450" indent="-171450">
              <a:buFontTx/>
              <a:buChar char="-"/>
            </a:pPr>
            <a:r>
              <a:rPr lang="sr-Cyrl-RS" sz="1400" dirty="0"/>
              <a:t>На састанку са ЈЛС видети да ли имају неке базе са бројевима или е-</a:t>
            </a:r>
            <a:r>
              <a:rPr lang="sr-Cyrl-RS" sz="1400" dirty="0" err="1"/>
              <a:t>маиловима</a:t>
            </a:r>
            <a:r>
              <a:rPr lang="sr-Cyrl-RS" sz="1400" dirty="0"/>
              <a:t> грађана (на пример, да ли КЗМ има неке базе контаката) на које би истраживање могло да буде прослеђено.</a:t>
            </a:r>
          </a:p>
          <a:p>
            <a:pPr marL="171450" indent="-171450">
              <a:buFontTx/>
              <a:buChar char="-"/>
            </a:pPr>
            <a:r>
              <a:rPr lang="sr-Cyrl-RS" sz="1400" dirty="0"/>
              <a:t>Договорити временски оквир</a:t>
            </a:r>
          </a:p>
          <a:p>
            <a:pPr marL="171450" indent="-171450">
              <a:buFontTx/>
              <a:buChar char="-"/>
            </a:pPr>
            <a:endParaRPr lang="sr-Cyrl-RS" sz="1400" dirty="0"/>
          </a:p>
          <a:p>
            <a:pPr marL="171450" indent="-171450">
              <a:buFontTx/>
              <a:buChar char="-"/>
            </a:pPr>
            <a:r>
              <a:rPr lang="sr-Cyrl-RS" sz="1400" i="1" dirty="0"/>
              <a:t>Временски оквир -  </a:t>
            </a:r>
            <a:r>
              <a:rPr lang="sr-Cyrl-RS" sz="1400" i="1" dirty="0" err="1"/>
              <a:t>тј</a:t>
            </a:r>
            <a:r>
              <a:rPr lang="sr-Cyrl-RS" sz="1400" i="1" dirty="0"/>
              <a:t> колико дуго да буде на сајту –  </a:t>
            </a:r>
            <a:r>
              <a:rPr lang="sr-Latn-RS" sz="1400" i="1" dirty="0"/>
              <a:t>4 </a:t>
            </a:r>
            <a:r>
              <a:rPr lang="sr-Cyrl-RS" sz="1400" i="1" dirty="0"/>
              <a:t>недеље</a:t>
            </a:r>
            <a:r>
              <a:rPr lang="en-GB" sz="1400" i="1" dirty="0"/>
              <a:t>, a </a:t>
            </a:r>
            <a:r>
              <a:rPr lang="sr-Cyrl-RS" sz="1400" i="1" dirty="0"/>
              <a:t>у току првих 2 недеље популаризација истраживања</a:t>
            </a:r>
            <a:endParaRPr lang="en-GB" sz="1400" i="1" dirty="0"/>
          </a:p>
          <a:p>
            <a:pPr marL="171450" indent="-171450">
              <a:buFontTx/>
              <a:buChar char="-"/>
            </a:pPr>
            <a:r>
              <a:rPr lang="sr-Latn-RS" sz="1400" dirty="0" err="1"/>
              <a:t>Предлог</a:t>
            </a:r>
            <a:r>
              <a:rPr lang="sr-Latn-RS" sz="1400" dirty="0"/>
              <a:t> </a:t>
            </a:r>
            <a:r>
              <a:rPr lang="sr-Latn-RS" sz="1400" dirty="0" err="1"/>
              <a:t>да</a:t>
            </a:r>
            <a:r>
              <a:rPr lang="sr-Latn-RS" sz="1400" dirty="0"/>
              <a:t> </a:t>
            </a:r>
            <a:r>
              <a:rPr lang="sr-Latn-RS" sz="1400" dirty="0" err="1"/>
              <a:t>се</a:t>
            </a:r>
            <a:r>
              <a:rPr lang="sr-Latn-RS" sz="1400" dirty="0"/>
              <a:t> </a:t>
            </a:r>
            <a:r>
              <a:rPr lang="sr-Latn-RS" sz="1400" dirty="0" err="1"/>
              <a:t>ставе</a:t>
            </a:r>
            <a:r>
              <a:rPr lang="sr-Latn-RS" sz="1400" dirty="0"/>
              <a:t> </a:t>
            </a:r>
            <a:r>
              <a:rPr lang="sr-Latn-RS" sz="1400" dirty="0" err="1"/>
              <a:t>кутије</a:t>
            </a:r>
            <a:r>
              <a:rPr lang="sr-Latn-RS" sz="1400" dirty="0"/>
              <a:t> и </a:t>
            </a:r>
            <a:r>
              <a:rPr lang="sr-Latn-RS" sz="1400" dirty="0" err="1"/>
              <a:t>упитници</a:t>
            </a:r>
            <a:r>
              <a:rPr lang="sr-Latn-RS" sz="1400" dirty="0"/>
              <a:t> </a:t>
            </a:r>
            <a:r>
              <a:rPr lang="sr-Latn-RS" sz="1400" dirty="0" err="1"/>
              <a:t>испред</a:t>
            </a:r>
            <a:r>
              <a:rPr lang="sr-Latn-RS" sz="1400" dirty="0"/>
              <a:t> </a:t>
            </a:r>
            <a:r>
              <a:rPr lang="sr-Latn-RS" sz="1400" dirty="0" err="1"/>
              <a:t>институцијајлс</a:t>
            </a:r>
            <a:r>
              <a:rPr lang="sr-Latn-RS" sz="1400" dirty="0"/>
              <a:t>, </a:t>
            </a:r>
            <a:r>
              <a:rPr lang="sr-Latn-RS" sz="1400" dirty="0" err="1"/>
              <a:t>дом</a:t>
            </a:r>
            <a:r>
              <a:rPr lang="sr-Latn-RS" sz="1400" dirty="0"/>
              <a:t> </a:t>
            </a:r>
            <a:r>
              <a:rPr lang="sr-Latn-RS" sz="1400" dirty="0" err="1"/>
              <a:t>здравља</a:t>
            </a:r>
            <a:r>
              <a:rPr lang="sr-Latn-RS" sz="1400" dirty="0"/>
              <a:t>, </a:t>
            </a:r>
            <a:r>
              <a:rPr lang="sr-Cyrl-RS" sz="1400" dirty="0"/>
              <a:t>ЦСР</a:t>
            </a:r>
            <a:endParaRPr lang="en-GB" sz="1400" dirty="0"/>
          </a:p>
          <a:p>
            <a:pPr marL="171450" indent="-171450">
              <a:buFontTx/>
              <a:buChar char="-"/>
            </a:pPr>
            <a:endParaRPr lang="sr-Latn-RS" sz="1400" i="1" dirty="0"/>
          </a:p>
        </p:txBody>
      </p:sp>
    </p:spTree>
    <p:extLst>
      <p:ext uri="{BB962C8B-B14F-4D97-AF65-F5344CB8AC3E}">
        <p14:creationId xmlns:p14="http://schemas.microsoft.com/office/powerpoint/2010/main" val="1556100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29E5DB7-DE88-C7C6-9CD3-F93476E3E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362075"/>
            <a:ext cx="10952162" cy="4786934"/>
          </a:xfrm>
        </p:spPr>
        <p:txBody>
          <a:bodyPr>
            <a:normAutofit/>
          </a:bodyPr>
          <a:lstStyle/>
          <a:p>
            <a:r>
              <a:rPr lang="sr-Latn-RS" sz="1800" b="1" dirty="0"/>
              <a:t>2. </a:t>
            </a:r>
            <a:r>
              <a:rPr lang="sr-Cyrl-RS" sz="1800" b="1" dirty="0"/>
              <a:t>УПИТНИК ЗА КОРИСНИКЕ ЦЕНТРА ЗА СОЦИЈАЛНИ РАД</a:t>
            </a:r>
            <a:endParaRPr lang="sr-Latn-RS" sz="1800" b="1" dirty="0"/>
          </a:p>
          <a:p>
            <a:endParaRPr lang="sr-Cyrl-RS" sz="1400" dirty="0"/>
          </a:p>
          <a:p>
            <a:r>
              <a:rPr lang="sr-Cyrl-RS" sz="1400" i="1" dirty="0"/>
              <a:t>КАКО ДЕФИНИСАТИ УЗОРАК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1400" b="1" u="sng" dirty="0"/>
              <a:t>Стратификован случајни узорак: </a:t>
            </a:r>
            <a:r>
              <a:rPr lang="sr-Cyrl-RS" sz="1400" dirty="0"/>
              <a:t>Центар за социјални рад даје структуру корисника из базе центра. Обавезни </a:t>
            </a:r>
            <a:r>
              <a:rPr lang="sr-Cyrl-RS" sz="1400" dirty="0" err="1"/>
              <a:t>стратуми</a:t>
            </a:r>
            <a:r>
              <a:rPr lang="sr-Cyrl-RS" sz="1400" dirty="0"/>
              <a:t> узорка су: пол, рурално – урбано, старосна структура, као што је и дефинисано у упитнику и као што постоји у бази. </a:t>
            </a:r>
            <a:r>
              <a:rPr lang="sr-Cyrl-RS" sz="1400" i="1" dirty="0"/>
              <a:t>Пример: Из базе добијене од ЦСР испитује се свака 50 жена, односно сваки 50 –ти мушкарац.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1400" b="1" u="sng" dirty="0"/>
              <a:t>Величина узорка</a:t>
            </a:r>
            <a:r>
              <a:rPr lang="sr-Cyrl-RS" sz="1400" dirty="0"/>
              <a:t>: Појединачно дефинисање величине узорка по ЈЛС, у складу са капацитетима и бројем корисника, а минимални узорак чини 2% од укупног броја корисника ЦСР </a:t>
            </a:r>
          </a:p>
          <a:p>
            <a:endParaRPr lang="sr-Cyrl-RS" sz="1400" dirty="0"/>
          </a:p>
          <a:p>
            <a:r>
              <a:rPr lang="sr-Cyrl-RS" sz="1400" i="1" dirty="0"/>
              <a:t>КОНКРЕТНИ КОРАЦИ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1400" dirty="0"/>
              <a:t>На иницијалном састанку детаљно представити процес прикупљања података. По потреби одржати и састанак у ЦСР, директно са </a:t>
            </a:r>
            <a:r>
              <a:rPr lang="sr-Cyrl-RS" sz="1400" dirty="0" err="1"/>
              <a:t>руководитељима</a:t>
            </a:r>
            <a:r>
              <a:rPr lang="sr-Cyrl-RS" sz="1400" dirty="0"/>
              <a:t> случаја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1400" b="1" u="sng" dirty="0"/>
              <a:t>Начин испитивања</a:t>
            </a:r>
            <a:r>
              <a:rPr lang="sr-Cyrl-RS" sz="1400" dirty="0"/>
              <a:t>: одређује се појединачно за сваку ЈЛС, </a:t>
            </a:r>
            <a:r>
              <a:rPr lang="sr-Cyrl-RS" sz="1400" dirty="0" err="1"/>
              <a:t>руководитељ</a:t>
            </a:r>
            <a:r>
              <a:rPr lang="sr-Cyrl-RS" sz="1400" dirty="0"/>
              <a:t> случаја може да позове особу и обави интервју телефоном или уживо.</a:t>
            </a:r>
          </a:p>
          <a:p>
            <a:pPr marL="285750" indent="-285750">
              <a:buFontTx/>
              <a:buChar char="-"/>
            </a:pPr>
            <a:r>
              <a:rPr lang="sr-Cyrl-RS" sz="1400" dirty="0" err="1"/>
              <a:t>Руководитељи</a:t>
            </a:r>
            <a:r>
              <a:rPr lang="sr-Cyrl-RS" sz="1400" dirty="0"/>
              <a:t> случаја могу да попуњавају </a:t>
            </a:r>
            <a:r>
              <a:rPr lang="sr-Cyrl-RS" sz="1400" b="1" u="sng" dirty="0" err="1"/>
              <a:t>онлине</a:t>
            </a:r>
            <a:r>
              <a:rPr lang="sr-Cyrl-RS" sz="1400" b="1" u="sng" dirty="0"/>
              <a:t> верзију упитника или у папирној верзији </a:t>
            </a:r>
            <a:r>
              <a:rPr lang="sr-Cyrl-RS" sz="1400" dirty="0"/>
              <a:t>( у том случају, договорити ко обезбеђује довољан број упитника у папирној верзији, да ли ЈЛС или ће их </a:t>
            </a:r>
            <a:r>
              <a:rPr lang="sr-Cyrl-RS" sz="1400" dirty="0" err="1"/>
              <a:t>принтати</a:t>
            </a:r>
            <a:r>
              <a:rPr lang="sr-Cyrl-RS" sz="1400" dirty="0"/>
              <a:t> у ЦСР). У случају да се попуњава у папирној форми, експерт за прикупљање података уноси податке у Базу</a:t>
            </a:r>
          </a:p>
          <a:p>
            <a:pPr marL="285750" indent="-285750">
              <a:buFontTx/>
              <a:buChar char="-"/>
            </a:pPr>
            <a:endParaRPr lang="sr-Cyrl-RS" sz="1400" dirty="0"/>
          </a:p>
          <a:p>
            <a:pPr marL="285750" indent="-285750">
              <a:buFontTx/>
              <a:buChar char="-"/>
            </a:pPr>
            <a:endParaRPr lang="sr-Cyrl-RS" sz="1400" dirty="0"/>
          </a:p>
          <a:p>
            <a:endParaRPr lang="en-RS" sz="1400" b="1" dirty="0"/>
          </a:p>
          <a:p>
            <a:endParaRPr lang="en-RS" dirty="0"/>
          </a:p>
        </p:txBody>
      </p:sp>
    </p:spTree>
    <p:extLst>
      <p:ext uri="{BB962C8B-B14F-4D97-AF65-F5344CB8AC3E}">
        <p14:creationId xmlns:p14="http://schemas.microsoft.com/office/powerpoint/2010/main" val="760530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E9848D8-13BE-E586-D3D6-B171FAC96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r-Cyrl-RS" sz="1600" b="1" dirty="0"/>
              <a:t>3. Упитник за кориснике услуга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1400" b="1" i="1" dirty="0"/>
              <a:t>Испитивање се врши за све постојеће услуге социјалне заштите</a:t>
            </a:r>
          </a:p>
          <a:p>
            <a:r>
              <a:rPr lang="sr-Cyrl-RS" sz="1400" b="1" dirty="0"/>
              <a:t>3.1. Дефинисање узорка</a:t>
            </a:r>
          </a:p>
          <a:p>
            <a:r>
              <a:rPr lang="sr-Cyrl-RS" sz="1400" dirty="0"/>
              <a:t>Предлог – дефинисати процентуалну скалу за дефинисање узорка</a:t>
            </a:r>
          </a:p>
          <a:p>
            <a:r>
              <a:rPr lang="sr-Cyrl-RS" sz="1400" dirty="0"/>
              <a:t>Пример – услуга помоћ у кући за стара лица:</a:t>
            </a:r>
          </a:p>
          <a:p>
            <a:endParaRPr lang="sr-Cyrl-R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2C9E487-2A44-07D8-C926-A2388B5B9B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427639"/>
              </p:ext>
            </p:extLst>
          </p:nvPr>
        </p:nvGraphicFramePr>
        <p:xfrm>
          <a:off x="1603514" y="3233530"/>
          <a:ext cx="8384208" cy="25126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4736">
                  <a:extLst>
                    <a:ext uri="{9D8B030D-6E8A-4147-A177-3AD203B41FA5}">
                      <a16:colId xmlns:a16="http://schemas.microsoft.com/office/drawing/2014/main" val="3290630706"/>
                    </a:ext>
                  </a:extLst>
                </a:gridCol>
                <a:gridCol w="2794736">
                  <a:extLst>
                    <a:ext uri="{9D8B030D-6E8A-4147-A177-3AD203B41FA5}">
                      <a16:colId xmlns:a16="http://schemas.microsoft.com/office/drawing/2014/main" val="77664691"/>
                    </a:ext>
                  </a:extLst>
                </a:gridCol>
                <a:gridCol w="2794736">
                  <a:extLst>
                    <a:ext uri="{9D8B030D-6E8A-4147-A177-3AD203B41FA5}">
                      <a16:colId xmlns:a16="http://schemas.microsoft.com/office/drawing/2014/main" val="527755061"/>
                    </a:ext>
                  </a:extLst>
                </a:gridCol>
              </a:tblGrid>
              <a:tr h="502522"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Број корисника</a:t>
                      </a:r>
                      <a:endParaRPr lang="en-GB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проценат</a:t>
                      </a:r>
                      <a:endParaRPr lang="en-GB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Величина узорка</a:t>
                      </a:r>
                      <a:endParaRPr lang="en-GB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89837"/>
                  </a:ext>
                </a:extLst>
              </a:tr>
              <a:tr h="502522"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 испод 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50 – 75%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10 -15 ( пример за 20)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599433"/>
                  </a:ext>
                </a:extLst>
              </a:tr>
              <a:tr h="502522"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26 - 50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25 – 50%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13 – 25 ( пример за 50)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64018"/>
                  </a:ext>
                </a:extLst>
              </a:tr>
              <a:tr h="502522"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51 -100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15 – 25 %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15 – 25 (пример за 100)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080719"/>
                  </a:ext>
                </a:extLst>
              </a:tr>
              <a:tr h="502522"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Преко 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10 – 25%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45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154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7B71208-69A4-E25F-49C0-C62F27FBA41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sr-Cyrl-RS" sz="1400" b="1" dirty="0"/>
              <a:t>3.1. Конкретни кораци у процесу прикупљања података</a:t>
            </a:r>
          </a:p>
          <a:p>
            <a:pPr marL="285750" indent="-285750">
              <a:buFontTx/>
              <a:buChar char="-"/>
            </a:pPr>
            <a:r>
              <a:rPr lang="sr-Cyrl-RS" sz="1400" b="1" i="1" kern="100" dirty="0"/>
              <a:t>Припремна радионица у ЈЛС </a:t>
            </a:r>
            <a:r>
              <a:rPr lang="sr-Cyrl-RS" sz="1400" kern="100" dirty="0"/>
              <a:t>– представити детаљан план спровођења истраживања и представљање упитника  са фокусом на пружаоца услуге. Ако је потребно, одржати </a:t>
            </a:r>
            <a:r>
              <a:rPr lang="sr-Cyrl-RS" sz="1400" kern="100" dirty="0" err="1"/>
              <a:t>онлине</a:t>
            </a:r>
            <a:r>
              <a:rPr lang="sr-Cyrl-RS" sz="1400" kern="100" dirty="0"/>
              <a:t> или уживо састанак са пружаоцем услуга.</a:t>
            </a:r>
          </a:p>
          <a:p>
            <a:pPr marL="285750" indent="-285750">
              <a:buFontTx/>
              <a:buChar char="-"/>
            </a:pPr>
            <a:r>
              <a:rPr lang="sr-Cyrl-RS" sz="1400" b="1" i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Начин испитивања</a:t>
            </a:r>
            <a:r>
              <a:rPr lang="sr-Cyrl-RS" sz="14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: Одредити у складу са капацитетима и величином ЈЛС . </a:t>
            </a:r>
            <a:r>
              <a:rPr lang="sr-Latn-RS" sz="1400" kern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Где</a:t>
            </a:r>
            <a:r>
              <a:rPr lang="sr-Latn-RS" sz="14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sr-Latn-RS" sz="1400" kern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постоји</a:t>
            </a:r>
            <a:r>
              <a:rPr lang="sr-Latn-RS" sz="14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sr-Latn-RS" sz="1400" kern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могу</a:t>
            </a:r>
            <a:r>
              <a:rPr lang="sr-Cyrl-RS" sz="1400" kern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ћност</a:t>
            </a:r>
            <a:r>
              <a:rPr lang="sr-Latn-RS" sz="14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– </a:t>
            </a:r>
            <a:r>
              <a:rPr lang="sr-Latn-RS" sz="1400" kern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стру</a:t>
            </a:r>
            <a:r>
              <a:rPr lang="sr-Cyrl-RS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ч</a:t>
            </a:r>
            <a:r>
              <a:rPr lang="sr-Latn-RS" sz="1400" kern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ни</a:t>
            </a:r>
            <a:r>
              <a:rPr lang="sr-Latn-RS" sz="14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sr-Latn-RS" sz="1400" kern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радник</a:t>
            </a:r>
            <a:r>
              <a:rPr lang="sr-Cyrl-RS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 врши испитивање корисника. У другом случају или сарадник који пружа услугу непосредно или </a:t>
            </a:r>
            <a:r>
              <a:rPr lang="sr-Latn-RS" sz="1400" kern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лока</a:t>
            </a:r>
            <a:r>
              <a:rPr lang="sr-Cyrl-RS" sz="1400" kern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лни</a:t>
            </a:r>
            <a:r>
              <a:rPr lang="sr-Latn-RS" sz="14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sr-Latn-RS" sz="1400" kern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експерт</a:t>
            </a:r>
            <a:r>
              <a:rPr lang="sr-Latn-RS" sz="14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sr-Latn-RS" sz="1400" kern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за</a:t>
            </a:r>
            <a:r>
              <a:rPr lang="sr-Latn-RS" sz="14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sr-Latn-RS" sz="1400" kern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прикупљање</a:t>
            </a:r>
            <a:r>
              <a:rPr lang="sr-Latn-RS" sz="14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sr-Latn-RS" sz="1400" kern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података</a:t>
            </a:r>
            <a:r>
              <a:rPr lang="sr-Cyrl-RS" sz="14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sr-Cyrl-RS" sz="1400" dirty="0"/>
              <a:t>Упитници се могу попуњавати или  </a:t>
            </a:r>
            <a:r>
              <a:rPr lang="sr-Cyrl-RS" sz="1400" b="1" u="sng" dirty="0" err="1"/>
              <a:t>онлине</a:t>
            </a:r>
            <a:r>
              <a:rPr lang="sr-Cyrl-RS" sz="1400" b="1" u="sng" dirty="0"/>
              <a:t> или кроз папирну форму упитника.</a:t>
            </a:r>
            <a:r>
              <a:rPr lang="sr-Cyrl-RS" sz="1400" b="1" u="sng" kern="100" dirty="0"/>
              <a:t> </a:t>
            </a:r>
            <a:r>
              <a:rPr lang="sr-Cyrl-RS" sz="1400" kern="100" dirty="0"/>
              <a:t>Лице за прикупљање података допуњава базе са одговорима у папирној верзији</a:t>
            </a:r>
          </a:p>
          <a:p>
            <a:pPr marL="285750" indent="-285750">
              <a:buFontTx/>
              <a:buChar char="-"/>
            </a:pPr>
            <a:endParaRPr lang="sr-Cyrl-RS" sz="1400" kern="100" dirty="0"/>
          </a:p>
          <a:p>
            <a:r>
              <a:rPr lang="sr-Cyrl-R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Упитник за пружаоца услуге везано за процену капацитета</a:t>
            </a:r>
          </a:p>
          <a:p>
            <a:r>
              <a:rPr lang="sr-Cyrl-R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sr-Cyrl-R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Предати упитник пружаоцима услуге у </a:t>
            </a:r>
            <a:r>
              <a:rPr lang="sr-Cyrl-R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онлине</a:t>
            </a:r>
            <a:r>
              <a:rPr lang="sr-Cyrl-R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верзији</a:t>
            </a:r>
            <a:endParaRPr lang="sr-Cyrl-RS" sz="1400" dirty="0"/>
          </a:p>
          <a:p>
            <a:endParaRPr lang="sr-Cyrl-RS" sz="1400" kern="1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04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B672A53-F974-2253-38F0-7E7D11E1263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sr-Cyrl-R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ФОКУС ГРУПЕ</a:t>
            </a:r>
          </a:p>
          <a:p>
            <a:r>
              <a:rPr lang="sr-Cyrl-R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је да се одрже 2 фокус групе са заинтересованим странама пошто се добију обрађени подаци из упитника. </a:t>
            </a:r>
          </a:p>
          <a:p>
            <a:r>
              <a:rPr lang="sr-Cyrl-R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Прва фокус група </a:t>
            </a:r>
            <a:r>
              <a:rPr lang="sr-Cyrl-R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На фокус групу треба да буду позвани сви релевантни актери на локалном нивоу. </a:t>
            </a:r>
          </a:p>
          <a:p>
            <a:r>
              <a:rPr lang="sr-Cyrl-R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Фокус групу треба одржати почетком јуна месеца.</a:t>
            </a:r>
            <a:endParaRPr lang="sr-Latn-R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Cyrl-R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r-Cyrl-R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Друга фокус група – два приступа: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r-Cyrl-R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Одржава се </a:t>
            </a:r>
            <a:r>
              <a:rPr lang="sr-Cyrl-R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 састанак фокус групе  у </a:t>
            </a:r>
            <a:r>
              <a:rPr lang="sr-Cyrl-R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случају да се кроз пројекат имплементирају нове услуге, у том случају на фокус групу треба да буду позвани  потенцијални корисници и сви  релевантни актери. Такође, ово важи и за ЈЛС где се услуга пружа кроз међуопштинску сарадњу. Такође, друга фокус група може да се одржи ако експерт за социјалну заштиту из било ког разлога процени да је то потребно.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r-Cyrl-R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 приступ</a:t>
            </a:r>
            <a:r>
              <a:rPr lang="sr-Cyrl-R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У другом случају – ова фокус група може да буде и на састанку за представљање извештаја, чак и као део првог састанка за израду Програма за унапређење социјалне заштите</a:t>
            </a:r>
          </a:p>
        </p:txBody>
      </p:sp>
    </p:spTree>
    <p:extLst>
      <p:ext uri="{BB962C8B-B14F-4D97-AF65-F5344CB8AC3E}">
        <p14:creationId xmlns:p14="http://schemas.microsoft.com/office/powerpoint/2010/main" val="1369044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B667F23-91B9-0844-5C03-0E071E069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r-Cyrl-R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Дефинисање временског оквира:</a:t>
            </a:r>
          </a:p>
          <a:p>
            <a:pPr marL="171450" indent="-171450">
              <a:buFontTx/>
              <a:buChar char="-"/>
            </a:pPr>
            <a:r>
              <a:rPr lang="sr-Cyrl-RS" sz="1400" dirty="0"/>
              <a:t>Обука лица за прикупљање података – 13 – ти мај 2024. године</a:t>
            </a:r>
          </a:p>
          <a:p>
            <a:pPr marL="171450" indent="-171450">
              <a:buFontTx/>
              <a:buChar char="-"/>
            </a:pPr>
            <a:endParaRPr lang="sr-Cyrl-RS" dirty="0"/>
          </a:p>
          <a:p>
            <a:pPr marL="171450" indent="-171450">
              <a:buFontTx/>
              <a:buChar char="-"/>
            </a:pPr>
            <a:r>
              <a:rPr lang="sr-Cyrl-RS" sz="1400" dirty="0"/>
              <a:t>Месец дана за процес прикупљања података</a:t>
            </a:r>
          </a:p>
          <a:p>
            <a:endParaRPr lang="sr-Cyrl-RS" sz="1400" dirty="0"/>
          </a:p>
          <a:p>
            <a:pPr marL="171450" indent="-171450">
              <a:buFontTx/>
              <a:buChar char="-"/>
            </a:pPr>
            <a:r>
              <a:rPr lang="sr-Cyrl-RS" sz="1400" dirty="0"/>
              <a:t>Фокус групе – почетком јуна</a:t>
            </a:r>
          </a:p>
          <a:p>
            <a:endParaRPr lang="sr-Cyrl-RS" sz="1400" dirty="0"/>
          </a:p>
          <a:p>
            <a:pPr marL="171450" indent="-171450">
              <a:buFontTx/>
              <a:buChar char="-"/>
            </a:pPr>
            <a:r>
              <a:rPr lang="sr-Cyrl-RS" sz="1400" dirty="0"/>
              <a:t>Основни подаци и нацрт извештаја до првог састанка за израду Програма за унапређење социјалне заштите</a:t>
            </a:r>
          </a:p>
          <a:p>
            <a:endParaRPr lang="sr-Cyrl-RS" sz="1400" dirty="0"/>
          </a:p>
          <a:p>
            <a:r>
              <a:rPr lang="sr-Cyrl-RS" sz="1400" dirty="0"/>
              <a:t>- израђен извештај - До краја јуна- почетка јула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645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b8b9eca-b553-4fe9-a3d7-d1838b09508d">
      <Terms xmlns="http://schemas.microsoft.com/office/infopath/2007/PartnerControls"/>
    </lcf76f155ced4ddcb4097134ff3c332f>
    <TaxCatchAll xmlns="3334fe79-8e4a-4749-9c2d-138e9608228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8020D2B0C630478A3BDD49D686A818" ma:contentTypeVersion="15" ma:contentTypeDescription="Create a new document." ma:contentTypeScope="" ma:versionID="ad739a5710c4556d10a68d07dee99909">
  <xsd:schema xmlns:xsd="http://www.w3.org/2001/XMLSchema" xmlns:xs="http://www.w3.org/2001/XMLSchema" xmlns:p="http://schemas.microsoft.com/office/2006/metadata/properties" xmlns:ns2="bb8b9eca-b553-4fe9-a3d7-d1838b09508d" xmlns:ns3="3334fe79-8e4a-4749-9c2d-138e96082282" targetNamespace="http://schemas.microsoft.com/office/2006/metadata/properties" ma:root="true" ma:fieldsID="9ba1eb83c9918b9c37d957056abe257d" ns2:_="" ns3:_="">
    <xsd:import namespace="bb8b9eca-b553-4fe9-a3d7-d1838b09508d"/>
    <xsd:import namespace="3334fe79-8e4a-4749-9c2d-138e960822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8b9eca-b553-4fe9-a3d7-d1838b0950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5eb37d50-2a46-435d-99da-0464c82fad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34fe79-8e4a-4749-9c2d-138e9608228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e1a9b75-0190-4a38-9482-7d72c548bf41}" ma:internalName="TaxCatchAll" ma:showField="CatchAllData" ma:web="3334fe79-8e4a-4749-9c2d-138e960822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CF9F63-D38A-4ED3-A16B-14ED83590CC2}">
  <ds:schemaRefs>
    <ds:schemaRef ds:uri="http://schemas.microsoft.com/office/2006/metadata/properties"/>
    <ds:schemaRef ds:uri="http://schemas.microsoft.com/office/infopath/2007/PartnerControls"/>
    <ds:schemaRef ds:uri="bb8b9eca-b553-4fe9-a3d7-d1838b09508d"/>
    <ds:schemaRef ds:uri="3334fe79-8e4a-4749-9c2d-138e96082282"/>
  </ds:schemaRefs>
</ds:datastoreItem>
</file>

<file path=customXml/itemProps2.xml><?xml version="1.0" encoding="utf-8"?>
<ds:datastoreItem xmlns:ds="http://schemas.openxmlformats.org/officeDocument/2006/customXml" ds:itemID="{C6DFFB91-77AE-4F79-B065-CEC2945850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329A69-E849-4F74-B8AC-58601AB5FA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8b9eca-b553-4fe9-a3d7-d1838b09508d"/>
    <ds:schemaRef ds:uri="3334fe79-8e4a-4749-9c2d-138e960822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1827</TotalTime>
  <Words>901</Words>
  <Application>Microsoft Office PowerPoint</Application>
  <PresentationFormat>Widescreen</PresentationFormat>
  <Paragraphs>83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Aptos</vt:lpstr>
      <vt:lpstr>Arial</vt:lpstr>
      <vt:lpstr>Calibri</vt:lpstr>
      <vt:lpstr>Calibri Light</vt:lpstr>
      <vt:lpstr>Times New Roman</vt:lpstr>
      <vt:lpstr>Office Theme</vt:lpstr>
      <vt:lpstr>PowerPoint Presentation</vt:lpstr>
      <vt:lpstr>Састанак са експертима за прикупљање података за процену потреба корисника права и услуга социјалне заштите на територији локалне самоуправе</vt:lpstr>
      <vt:lpstr>PowerPoint Presentation</vt:lpstr>
      <vt:lpstr>Дефинисање упитника и циљних група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Maja Knezevic</cp:lastModifiedBy>
  <cp:revision>33</cp:revision>
  <dcterms:created xsi:type="dcterms:W3CDTF">2023-01-12T15:42:20Z</dcterms:created>
  <dcterms:modified xsi:type="dcterms:W3CDTF">2024-05-13T10:51:10Z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0x010100418020D2B0C630478A3BDD49D686A818</vt:lpwstr>
  </property>
</Properties>
</file>